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86" r:id="rId3"/>
    <p:sldId id="265" r:id="rId4"/>
    <p:sldId id="287" r:id="rId5"/>
    <p:sldId id="264" r:id="rId6"/>
    <p:sldId id="274" r:id="rId7"/>
    <p:sldId id="279" r:id="rId8"/>
    <p:sldId id="285" r:id="rId9"/>
    <p:sldId id="282" r:id="rId10"/>
    <p:sldId id="266" r:id="rId11"/>
    <p:sldId id="288" r:id="rId12"/>
    <p:sldId id="273" r:id="rId13"/>
    <p:sldId id="291" r:id="rId14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6B"/>
    <a:srgbClr val="2A2A72"/>
    <a:srgbClr val="BF8823"/>
    <a:srgbClr val="DBF7FD"/>
    <a:srgbClr val="9FE6FF"/>
    <a:srgbClr val="D0F5FC"/>
    <a:srgbClr val="FFFFFF"/>
    <a:srgbClr val="7DDDFF"/>
    <a:srgbClr val="F4F1EA"/>
    <a:srgbClr val="DFD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94380" autoAdjust="0"/>
  </p:normalViewPr>
  <p:slideViewPr>
    <p:cSldViewPr snapToGrid="0">
      <p:cViewPr varScale="1">
        <p:scale>
          <a:sx n="115" d="100"/>
          <a:sy n="115" d="100"/>
        </p:scale>
        <p:origin x="5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276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00C1-54FA-4771-B088-800D0ABEE9B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B12C3-6393-461E-95C9-FDAA1BBC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62350"/>
            <a:ext cx="7123112" cy="457200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BF92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361951"/>
            <a:ext cx="51816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019549"/>
            <a:ext cx="7123112" cy="381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3950"/>
            <a:ext cx="2057400" cy="347067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19800" cy="34706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639724" y="234081"/>
            <a:ext cx="369784" cy="225889"/>
            <a:chOff x="3101975" y="125413"/>
            <a:chExt cx="1081088" cy="660400"/>
          </a:xfrm>
        </p:grpSpPr>
        <p:sp>
          <p:nvSpPr>
            <p:cNvPr id="9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432300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 userDrawn="1"/>
        </p:nvGrpSpPr>
        <p:grpSpPr>
          <a:xfrm>
            <a:off x="7891134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6684044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7563161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Oval 59"/>
          <p:cNvSpPr/>
          <p:nvPr userDrawn="1"/>
        </p:nvSpPr>
        <p:spPr>
          <a:xfrm flipV="1">
            <a:off x="7403690" y="925689"/>
            <a:ext cx="749710" cy="4600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>
              <a:schemeClr val="accent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00151"/>
            <a:ext cx="42672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672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1335"/>
            <a:ext cx="42672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6"/>
            <a:ext cx="42672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51335"/>
            <a:ext cx="42672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31156"/>
            <a:ext cx="42672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8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123950"/>
            <a:ext cx="5562600" cy="34706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23950"/>
            <a:ext cx="3008313" cy="34706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BDAD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6248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1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D7BF9-6870-45F1-882F-FBA66C7A0C1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B6EA8-8694-4B95-9CD2-03967D047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9B771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3.jpeg"/><Relationship Id="rId3" Type="http://schemas.openxmlformats.org/officeDocument/2006/relationships/image" Target="../media/image16.jpg"/><Relationship Id="rId7" Type="http://schemas.openxmlformats.org/officeDocument/2006/relationships/image" Target="../media/image8.jpeg"/><Relationship Id="rId12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11" Type="http://schemas.openxmlformats.org/officeDocument/2006/relationships/image" Target="../media/image21.jpg"/><Relationship Id="rId5" Type="http://schemas.openxmlformats.org/officeDocument/2006/relationships/image" Target="../media/image17.jpg"/><Relationship Id="rId10" Type="http://schemas.openxmlformats.org/officeDocument/2006/relationships/image" Target="../media/image20.jpeg"/><Relationship Id="rId4" Type="http://schemas.openxmlformats.org/officeDocument/2006/relationships/image" Target="../media/image11.jpe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28" y="824325"/>
            <a:ext cx="3531686" cy="44052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983" y="1300480"/>
            <a:ext cx="5308600" cy="842070"/>
          </a:xfrm>
        </p:spPr>
        <p:txBody>
          <a:bodyPr anchor="ctr"/>
          <a:lstStyle/>
          <a:p>
            <a:pPr algn="r">
              <a:lnSpc>
                <a:spcPts val="2900"/>
              </a:lnSpc>
            </a:pPr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PART OF</a:t>
            </a:r>
            <a:b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MBM GROUP OF COMPANIES</a:t>
            </a: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4162425" y="2644709"/>
            <a:ext cx="4400841" cy="2150811"/>
          </a:xfrm>
        </p:spPr>
        <p:txBody>
          <a:bodyPr anchor="t">
            <a:noAutofit/>
          </a:bodyPr>
          <a:lstStyle/>
          <a:p>
            <a:pPr algn="r"/>
            <a:r>
              <a:rPr lang="en-US" sz="2400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“Our Vision is to establish MBM Logistics as a Dubai based leader in Global Logistics”</a:t>
            </a:r>
          </a:p>
          <a:p>
            <a:pPr algn="r"/>
            <a:r>
              <a:rPr lang="en-US" sz="1600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--</a:t>
            </a:r>
          </a:p>
          <a:p>
            <a:pPr algn="r"/>
            <a:r>
              <a:rPr lang="en-US" sz="1600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His Excellency</a:t>
            </a:r>
            <a:br>
              <a:rPr lang="en-US" sz="1600" i="1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Sheikh Mohammed Bin </a:t>
            </a:r>
            <a:r>
              <a:rPr lang="en-US" sz="1400" i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Maktoum</a:t>
            </a:r>
            <a:r>
              <a:rPr lang="en-US" sz="1400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Bin </a:t>
            </a:r>
            <a:r>
              <a:rPr lang="en-US" sz="1400" i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Juma</a:t>
            </a:r>
            <a:r>
              <a:rPr lang="en-US" sz="1400" i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sz="1400" i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Maktoum</a:t>
            </a:r>
            <a:endParaRPr lang="en-US" sz="1400" i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7613557" y="22755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00" y="3624850"/>
            <a:ext cx="1862848" cy="1232900"/>
          </a:xfrm>
          <a:prstGeom prst="rect">
            <a:avLst/>
          </a:prstGeom>
        </p:spPr>
      </p:pic>
      <p:pic>
        <p:nvPicPr>
          <p:cNvPr id="80" name="Content Placeholder 7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16" r="682" b="12220"/>
          <a:stretch/>
        </p:blipFill>
        <p:spPr>
          <a:xfrm>
            <a:off x="5379199" y="1157510"/>
            <a:ext cx="1859523" cy="1236774"/>
          </a:xfrm>
        </p:spPr>
      </p:pic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228600" y="357604"/>
            <a:ext cx="6248400" cy="553998"/>
          </a:xfrm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BF8823"/>
                </a:solidFill>
              </a:rPr>
              <a:t>VISION 2020</a:t>
            </a:r>
            <a:endParaRPr lang="en-US" sz="3000" b="1" dirty="0">
              <a:solidFill>
                <a:srgbClr val="BF8823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3519402" y="2308899"/>
            <a:ext cx="1859798" cy="1312606"/>
          </a:xfrm>
          <a:prstGeom prst="rect">
            <a:avLst/>
          </a:prstGeom>
        </p:spPr>
      </p:pic>
      <p:pic>
        <p:nvPicPr>
          <p:cNvPr id="85" name="Content Placeholder 7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02" y="3623310"/>
            <a:ext cx="1859800" cy="1234440"/>
          </a:xfrm>
          <a:prstGeom prst="rect">
            <a:avLst/>
          </a:prstGeom>
        </p:spPr>
      </p:pic>
      <p:pic>
        <p:nvPicPr>
          <p:cNvPr id="87" name="Content Placeholder 7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r="790" b="6054"/>
          <a:stretch/>
        </p:blipFill>
        <p:spPr>
          <a:xfrm>
            <a:off x="1659605" y="1156011"/>
            <a:ext cx="1860464" cy="123440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3519402" y="1156011"/>
            <a:ext cx="1865376" cy="123444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91440" rIns="91440" bIns="91440" anchor="ctr" anchorCtr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CONTRIBUTE SERVICES TO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EXPO 2020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379200" y="2390410"/>
            <a:ext cx="1859798" cy="1234440"/>
          </a:xfrm>
          <a:prstGeom prst="rect">
            <a:avLst/>
          </a:prstGeom>
          <a:solidFill>
            <a:srgbClr val="EEB500"/>
          </a:solidFill>
        </p:spPr>
        <p:txBody>
          <a:bodyPr wrap="square" lIns="91440" tIns="91440" rIns="91440" bIns="91440" anchor="ctr" anchorCtr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ESTABLISH OFFICES IN ABU DHABI &amp; </a:t>
            </a:r>
            <a:r>
              <a:rPr lang="en-US" sz="1500" dirty="0" smtClean="0">
                <a:solidFill>
                  <a:schemeClr val="bg1"/>
                </a:solidFill>
              </a:rPr>
              <a:t>GCC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59604" y="2390410"/>
            <a:ext cx="1859798" cy="123444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91440" rIns="91440" bIns="91440" anchor="ctr" anchorCtr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ESTABLISH WAREHOUSES IN DAFZA &amp; JAFZA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524626" y="3631397"/>
            <a:ext cx="1854573" cy="122516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91440" rIns="91440" bIns="9144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ESTABLISH </a:t>
            </a:r>
            <a:r>
              <a:rPr lang="en-US" b="1" dirty="0" smtClean="0">
                <a:solidFill>
                  <a:schemeClr val="bg1"/>
                </a:solidFill>
              </a:rPr>
              <a:t>MBM</a:t>
            </a: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AS </a:t>
            </a:r>
            <a:r>
              <a:rPr lang="en-US" sz="1500" dirty="0">
                <a:solidFill>
                  <a:schemeClr val="bg1"/>
                </a:solidFill>
              </a:rPr>
              <a:t>A REGIONAL PLAYER WITH GLOBAL CAPACITY</a:t>
            </a:r>
          </a:p>
        </p:txBody>
      </p:sp>
    </p:spTree>
    <p:extLst>
      <p:ext uri="{BB962C8B-B14F-4D97-AF65-F5344CB8AC3E}">
        <p14:creationId xmlns:p14="http://schemas.microsoft.com/office/powerpoint/2010/main" val="2931043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5" grpId="0"/>
      <p:bldP spid="82" grpId="0" animBg="1"/>
      <p:bldP spid="90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4" name="Group 170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692" name="Picture 52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5" t="39723" r="36450" b="43239"/>
            <a:stretch/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</p:pic>
        <p:grpSp>
          <p:nvGrpSpPr>
            <p:cNvPr id="1702" name="Group 1701"/>
            <p:cNvGrpSpPr/>
            <p:nvPr/>
          </p:nvGrpSpPr>
          <p:grpSpPr>
            <a:xfrm>
              <a:off x="4740629" y="1775534"/>
              <a:ext cx="4368801" cy="2913063"/>
              <a:chOff x="4740629" y="1775534"/>
              <a:chExt cx="4368801" cy="2913063"/>
            </a:xfrm>
            <a:solidFill>
              <a:srgbClr val="FBE7D1"/>
            </a:solidFill>
          </p:grpSpPr>
          <p:sp>
            <p:nvSpPr>
              <p:cNvPr id="1696" name="Freeform 530"/>
              <p:cNvSpPr>
                <a:spLocks/>
              </p:cNvSpPr>
              <p:nvPr/>
            </p:nvSpPr>
            <p:spPr bwMode="auto">
              <a:xfrm>
                <a:off x="4740629" y="1775534"/>
                <a:ext cx="3622675" cy="2913063"/>
              </a:xfrm>
              <a:custGeom>
                <a:avLst/>
                <a:gdLst>
                  <a:gd name="T0" fmla="*/ 143 w 238"/>
                  <a:gd name="T1" fmla="*/ 40 h 191"/>
                  <a:gd name="T2" fmla="*/ 123 w 238"/>
                  <a:gd name="T3" fmla="*/ 38 h 191"/>
                  <a:gd name="T4" fmla="*/ 109 w 238"/>
                  <a:gd name="T5" fmla="*/ 34 h 191"/>
                  <a:gd name="T6" fmla="*/ 82 w 238"/>
                  <a:gd name="T7" fmla="*/ 14 h 191"/>
                  <a:gd name="T8" fmla="*/ 60 w 238"/>
                  <a:gd name="T9" fmla="*/ 1 h 191"/>
                  <a:gd name="T10" fmla="*/ 51 w 238"/>
                  <a:gd name="T11" fmla="*/ 1 h 191"/>
                  <a:gd name="T12" fmla="*/ 39 w 238"/>
                  <a:gd name="T13" fmla="*/ 4 h 191"/>
                  <a:gd name="T14" fmla="*/ 28 w 238"/>
                  <a:gd name="T15" fmla="*/ 11 h 191"/>
                  <a:gd name="T16" fmla="*/ 36 w 238"/>
                  <a:gd name="T17" fmla="*/ 21 h 191"/>
                  <a:gd name="T18" fmla="*/ 30 w 238"/>
                  <a:gd name="T19" fmla="*/ 26 h 191"/>
                  <a:gd name="T20" fmla="*/ 23 w 238"/>
                  <a:gd name="T21" fmla="*/ 30 h 191"/>
                  <a:gd name="T22" fmla="*/ 14 w 238"/>
                  <a:gd name="T23" fmla="*/ 36 h 191"/>
                  <a:gd name="T24" fmla="*/ 2 w 238"/>
                  <a:gd name="T25" fmla="*/ 31 h 191"/>
                  <a:gd name="T26" fmla="*/ 1 w 238"/>
                  <a:gd name="T27" fmla="*/ 35 h 191"/>
                  <a:gd name="T28" fmla="*/ 1 w 238"/>
                  <a:gd name="T29" fmla="*/ 38 h 191"/>
                  <a:gd name="T30" fmla="*/ 3 w 238"/>
                  <a:gd name="T31" fmla="*/ 50 h 191"/>
                  <a:gd name="T32" fmla="*/ 12 w 238"/>
                  <a:gd name="T33" fmla="*/ 62 h 191"/>
                  <a:gd name="T34" fmla="*/ 28 w 238"/>
                  <a:gd name="T35" fmla="*/ 87 h 191"/>
                  <a:gd name="T36" fmla="*/ 37 w 238"/>
                  <a:gd name="T37" fmla="*/ 99 h 191"/>
                  <a:gd name="T38" fmla="*/ 47 w 238"/>
                  <a:gd name="T39" fmla="*/ 112 h 191"/>
                  <a:gd name="T40" fmla="*/ 50 w 238"/>
                  <a:gd name="T41" fmla="*/ 125 h 191"/>
                  <a:gd name="T42" fmla="*/ 59 w 238"/>
                  <a:gd name="T43" fmla="*/ 144 h 191"/>
                  <a:gd name="T44" fmla="*/ 72 w 238"/>
                  <a:gd name="T45" fmla="*/ 158 h 191"/>
                  <a:gd name="T46" fmla="*/ 82 w 238"/>
                  <a:gd name="T47" fmla="*/ 176 h 191"/>
                  <a:gd name="T48" fmla="*/ 86 w 238"/>
                  <a:gd name="T49" fmla="*/ 184 h 191"/>
                  <a:gd name="T50" fmla="*/ 90 w 238"/>
                  <a:gd name="T51" fmla="*/ 191 h 191"/>
                  <a:gd name="T52" fmla="*/ 95 w 238"/>
                  <a:gd name="T53" fmla="*/ 188 h 191"/>
                  <a:gd name="T54" fmla="*/ 95 w 238"/>
                  <a:gd name="T55" fmla="*/ 182 h 191"/>
                  <a:gd name="T56" fmla="*/ 100 w 238"/>
                  <a:gd name="T57" fmla="*/ 178 h 191"/>
                  <a:gd name="T58" fmla="*/ 108 w 238"/>
                  <a:gd name="T59" fmla="*/ 179 h 191"/>
                  <a:gd name="T60" fmla="*/ 122 w 238"/>
                  <a:gd name="T61" fmla="*/ 180 h 191"/>
                  <a:gd name="T62" fmla="*/ 138 w 238"/>
                  <a:gd name="T63" fmla="*/ 183 h 191"/>
                  <a:gd name="T64" fmla="*/ 145 w 238"/>
                  <a:gd name="T65" fmla="*/ 180 h 191"/>
                  <a:gd name="T66" fmla="*/ 163 w 238"/>
                  <a:gd name="T67" fmla="*/ 165 h 191"/>
                  <a:gd name="T68" fmla="*/ 185 w 238"/>
                  <a:gd name="T69" fmla="*/ 163 h 191"/>
                  <a:gd name="T70" fmla="*/ 230 w 238"/>
                  <a:gd name="T71" fmla="*/ 149 h 191"/>
                  <a:gd name="T72" fmla="*/ 238 w 238"/>
                  <a:gd name="T73" fmla="*/ 125 h 191"/>
                  <a:gd name="T74" fmla="*/ 232 w 238"/>
                  <a:gd name="T75" fmla="*/ 117 h 191"/>
                  <a:gd name="T76" fmla="*/ 204 w 238"/>
                  <a:gd name="T77" fmla="*/ 114 h 191"/>
                  <a:gd name="T78" fmla="*/ 195 w 238"/>
                  <a:gd name="T79" fmla="*/ 102 h 191"/>
                  <a:gd name="T80" fmla="*/ 191 w 238"/>
                  <a:gd name="T81" fmla="*/ 95 h 191"/>
                  <a:gd name="T82" fmla="*/ 181 w 238"/>
                  <a:gd name="T83" fmla="*/ 88 h 191"/>
                  <a:gd name="T84" fmla="*/ 175 w 238"/>
                  <a:gd name="T85" fmla="*/ 76 h 191"/>
                  <a:gd name="T86" fmla="*/ 170 w 238"/>
                  <a:gd name="T87" fmla="*/ 64 h 191"/>
                  <a:gd name="T88" fmla="*/ 159 w 238"/>
                  <a:gd name="T89" fmla="*/ 50 h 191"/>
                  <a:gd name="T90" fmla="*/ 157 w 238"/>
                  <a:gd name="T91" fmla="*/ 46 h 191"/>
                  <a:gd name="T92" fmla="*/ 148 w 238"/>
                  <a:gd name="T93" fmla="*/ 45 h 191"/>
                  <a:gd name="T94" fmla="*/ 143 w 238"/>
                  <a:gd name="T95" fmla="*/ 4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8" h="191">
                    <a:moveTo>
                      <a:pt x="143" y="40"/>
                    </a:moveTo>
                    <a:cubicBezTo>
                      <a:pt x="143" y="40"/>
                      <a:pt x="125" y="38"/>
                      <a:pt x="123" y="38"/>
                    </a:cubicBezTo>
                    <a:cubicBezTo>
                      <a:pt x="120" y="38"/>
                      <a:pt x="113" y="37"/>
                      <a:pt x="109" y="34"/>
                    </a:cubicBezTo>
                    <a:cubicBezTo>
                      <a:pt x="105" y="30"/>
                      <a:pt x="86" y="15"/>
                      <a:pt x="82" y="14"/>
                    </a:cubicBezTo>
                    <a:cubicBezTo>
                      <a:pt x="79" y="12"/>
                      <a:pt x="64" y="1"/>
                      <a:pt x="60" y="1"/>
                    </a:cubicBezTo>
                    <a:cubicBezTo>
                      <a:pt x="56" y="0"/>
                      <a:pt x="55" y="1"/>
                      <a:pt x="51" y="1"/>
                    </a:cubicBezTo>
                    <a:cubicBezTo>
                      <a:pt x="46" y="1"/>
                      <a:pt x="48" y="4"/>
                      <a:pt x="39" y="4"/>
                    </a:cubicBezTo>
                    <a:cubicBezTo>
                      <a:pt x="30" y="5"/>
                      <a:pt x="25" y="10"/>
                      <a:pt x="28" y="11"/>
                    </a:cubicBezTo>
                    <a:cubicBezTo>
                      <a:pt x="31" y="12"/>
                      <a:pt x="39" y="20"/>
                      <a:pt x="36" y="21"/>
                    </a:cubicBezTo>
                    <a:cubicBezTo>
                      <a:pt x="34" y="22"/>
                      <a:pt x="33" y="26"/>
                      <a:pt x="30" y="26"/>
                    </a:cubicBezTo>
                    <a:cubicBezTo>
                      <a:pt x="26" y="26"/>
                      <a:pt x="23" y="27"/>
                      <a:pt x="23" y="30"/>
                    </a:cubicBezTo>
                    <a:cubicBezTo>
                      <a:pt x="23" y="32"/>
                      <a:pt x="18" y="37"/>
                      <a:pt x="14" y="36"/>
                    </a:cubicBezTo>
                    <a:cubicBezTo>
                      <a:pt x="11" y="36"/>
                      <a:pt x="6" y="33"/>
                      <a:pt x="2" y="31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0"/>
                      <a:pt x="0" y="50"/>
                      <a:pt x="3" y="50"/>
                    </a:cubicBezTo>
                    <a:cubicBezTo>
                      <a:pt x="5" y="51"/>
                      <a:pt x="7" y="56"/>
                      <a:pt x="12" y="62"/>
                    </a:cubicBezTo>
                    <a:cubicBezTo>
                      <a:pt x="17" y="67"/>
                      <a:pt x="28" y="83"/>
                      <a:pt x="28" y="87"/>
                    </a:cubicBezTo>
                    <a:cubicBezTo>
                      <a:pt x="28" y="91"/>
                      <a:pt x="30" y="95"/>
                      <a:pt x="37" y="99"/>
                    </a:cubicBezTo>
                    <a:cubicBezTo>
                      <a:pt x="44" y="104"/>
                      <a:pt x="44" y="109"/>
                      <a:pt x="47" y="112"/>
                    </a:cubicBezTo>
                    <a:cubicBezTo>
                      <a:pt x="51" y="115"/>
                      <a:pt x="50" y="118"/>
                      <a:pt x="50" y="125"/>
                    </a:cubicBezTo>
                    <a:cubicBezTo>
                      <a:pt x="50" y="131"/>
                      <a:pt x="53" y="140"/>
                      <a:pt x="59" y="144"/>
                    </a:cubicBezTo>
                    <a:cubicBezTo>
                      <a:pt x="65" y="147"/>
                      <a:pt x="69" y="151"/>
                      <a:pt x="72" y="158"/>
                    </a:cubicBezTo>
                    <a:cubicBezTo>
                      <a:pt x="75" y="166"/>
                      <a:pt x="79" y="172"/>
                      <a:pt x="82" y="176"/>
                    </a:cubicBezTo>
                    <a:cubicBezTo>
                      <a:pt x="86" y="179"/>
                      <a:pt x="84" y="181"/>
                      <a:pt x="86" y="184"/>
                    </a:cubicBezTo>
                    <a:cubicBezTo>
                      <a:pt x="87" y="186"/>
                      <a:pt x="89" y="188"/>
                      <a:pt x="90" y="191"/>
                    </a:cubicBezTo>
                    <a:cubicBezTo>
                      <a:pt x="93" y="189"/>
                      <a:pt x="95" y="188"/>
                      <a:pt x="95" y="188"/>
                    </a:cubicBezTo>
                    <a:cubicBezTo>
                      <a:pt x="96" y="187"/>
                      <a:pt x="94" y="183"/>
                      <a:pt x="95" y="182"/>
                    </a:cubicBezTo>
                    <a:cubicBezTo>
                      <a:pt x="96" y="181"/>
                      <a:pt x="98" y="178"/>
                      <a:pt x="100" y="178"/>
                    </a:cubicBezTo>
                    <a:cubicBezTo>
                      <a:pt x="102" y="177"/>
                      <a:pt x="104" y="180"/>
                      <a:pt x="108" y="179"/>
                    </a:cubicBezTo>
                    <a:cubicBezTo>
                      <a:pt x="112" y="178"/>
                      <a:pt x="121" y="179"/>
                      <a:pt x="122" y="180"/>
                    </a:cubicBezTo>
                    <a:cubicBezTo>
                      <a:pt x="123" y="181"/>
                      <a:pt x="135" y="181"/>
                      <a:pt x="138" y="183"/>
                    </a:cubicBezTo>
                    <a:cubicBezTo>
                      <a:pt x="141" y="185"/>
                      <a:pt x="143" y="184"/>
                      <a:pt x="145" y="180"/>
                    </a:cubicBezTo>
                    <a:cubicBezTo>
                      <a:pt x="147" y="175"/>
                      <a:pt x="161" y="166"/>
                      <a:pt x="163" y="165"/>
                    </a:cubicBezTo>
                    <a:cubicBezTo>
                      <a:pt x="165" y="164"/>
                      <a:pt x="179" y="165"/>
                      <a:pt x="185" y="163"/>
                    </a:cubicBezTo>
                    <a:cubicBezTo>
                      <a:pt x="191" y="162"/>
                      <a:pt x="229" y="150"/>
                      <a:pt x="230" y="149"/>
                    </a:cubicBezTo>
                    <a:cubicBezTo>
                      <a:pt x="232" y="147"/>
                      <a:pt x="238" y="127"/>
                      <a:pt x="238" y="125"/>
                    </a:cubicBezTo>
                    <a:cubicBezTo>
                      <a:pt x="238" y="123"/>
                      <a:pt x="235" y="117"/>
                      <a:pt x="232" y="117"/>
                    </a:cubicBezTo>
                    <a:cubicBezTo>
                      <a:pt x="229" y="117"/>
                      <a:pt x="206" y="115"/>
                      <a:pt x="204" y="114"/>
                    </a:cubicBezTo>
                    <a:cubicBezTo>
                      <a:pt x="203" y="113"/>
                      <a:pt x="196" y="108"/>
                      <a:pt x="195" y="102"/>
                    </a:cubicBezTo>
                    <a:cubicBezTo>
                      <a:pt x="194" y="100"/>
                      <a:pt x="191" y="97"/>
                      <a:pt x="191" y="95"/>
                    </a:cubicBezTo>
                    <a:cubicBezTo>
                      <a:pt x="188" y="95"/>
                      <a:pt x="184" y="94"/>
                      <a:pt x="181" y="88"/>
                    </a:cubicBezTo>
                    <a:cubicBezTo>
                      <a:pt x="179" y="87"/>
                      <a:pt x="173" y="78"/>
                      <a:pt x="175" y="76"/>
                    </a:cubicBezTo>
                    <a:cubicBezTo>
                      <a:pt x="178" y="73"/>
                      <a:pt x="174" y="67"/>
                      <a:pt x="170" y="64"/>
                    </a:cubicBezTo>
                    <a:cubicBezTo>
                      <a:pt x="167" y="60"/>
                      <a:pt x="159" y="54"/>
                      <a:pt x="159" y="50"/>
                    </a:cubicBezTo>
                    <a:cubicBezTo>
                      <a:pt x="159" y="49"/>
                      <a:pt x="158" y="48"/>
                      <a:pt x="157" y="46"/>
                    </a:cubicBezTo>
                    <a:cubicBezTo>
                      <a:pt x="148" y="45"/>
                      <a:pt x="148" y="45"/>
                      <a:pt x="148" y="45"/>
                    </a:cubicBezTo>
                    <a:lnTo>
                      <a:pt x="143" y="40"/>
                    </a:lnTo>
                    <a:close/>
                  </a:path>
                </a:pathLst>
              </a:custGeom>
              <a:grp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31"/>
              <p:cNvSpPr>
                <a:spLocks/>
              </p:cNvSpPr>
              <p:nvPr/>
            </p:nvSpPr>
            <p:spPr bwMode="auto">
              <a:xfrm>
                <a:off x="7723542" y="3116972"/>
                <a:ext cx="1385888" cy="1539875"/>
              </a:xfrm>
              <a:custGeom>
                <a:avLst/>
                <a:gdLst>
                  <a:gd name="T0" fmla="*/ 45 w 91"/>
                  <a:gd name="T1" fmla="*/ 2 h 101"/>
                  <a:gd name="T2" fmla="*/ 45 w 91"/>
                  <a:gd name="T3" fmla="*/ 11 h 101"/>
                  <a:gd name="T4" fmla="*/ 38 w 91"/>
                  <a:gd name="T5" fmla="*/ 20 h 101"/>
                  <a:gd name="T6" fmla="*/ 34 w 91"/>
                  <a:gd name="T7" fmla="*/ 29 h 101"/>
                  <a:gd name="T8" fmla="*/ 36 w 91"/>
                  <a:gd name="T9" fmla="*/ 29 h 101"/>
                  <a:gd name="T10" fmla="*/ 42 w 91"/>
                  <a:gd name="T11" fmla="*/ 37 h 101"/>
                  <a:gd name="T12" fmla="*/ 34 w 91"/>
                  <a:gd name="T13" fmla="*/ 61 h 101"/>
                  <a:gd name="T14" fmla="*/ 0 w 91"/>
                  <a:gd name="T15" fmla="*/ 72 h 101"/>
                  <a:gd name="T16" fmla="*/ 14 w 91"/>
                  <a:gd name="T17" fmla="*/ 101 h 101"/>
                  <a:gd name="T18" fmla="*/ 17 w 91"/>
                  <a:gd name="T19" fmla="*/ 99 h 101"/>
                  <a:gd name="T20" fmla="*/ 35 w 91"/>
                  <a:gd name="T21" fmla="*/ 96 h 101"/>
                  <a:gd name="T22" fmla="*/ 39 w 91"/>
                  <a:gd name="T23" fmla="*/ 87 h 101"/>
                  <a:gd name="T24" fmla="*/ 52 w 91"/>
                  <a:gd name="T25" fmla="*/ 85 h 101"/>
                  <a:gd name="T26" fmla="*/ 59 w 91"/>
                  <a:gd name="T27" fmla="*/ 75 h 101"/>
                  <a:gd name="T28" fmla="*/ 66 w 91"/>
                  <a:gd name="T29" fmla="*/ 71 h 101"/>
                  <a:gd name="T30" fmla="*/ 70 w 91"/>
                  <a:gd name="T31" fmla="*/ 56 h 101"/>
                  <a:gd name="T32" fmla="*/ 79 w 91"/>
                  <a:gd name="T33" fmla="*/ 50 h 101"/>
                  <a:gd name="T34" fmla="*/ 88 w 91"/>
                  <a:gd name="T35" fmla="*/ 37 h 101"/>
                  <a:gd name="T36" fmla="*/ 88 w 91"/>
                  <a:gd name="T37" fmla="*/ 31 h 101"/>
                  <a:gd name="T38" fmla="*/ 78 w 91"/>
                  <a:gd name="T39" fmla="*/ 19 h 101"/>
                  <a:gd name="T40" fmla="*/ 59 w 91"/>
                  <a:gd name="T41" fmla="*/ 12 h 101"/>
                  <a:gd name="T42" fmla="*/ 53 w 91"/>
                  <a:gd name="T43" fmla="*/ 0 h 101"/>
                  <a:gd name="T44" fmla="*/ 49 w 91"/>
                  <a:gd name="T45" fmla="*/ 2 h 101"/>
                  <a:gd name="T46" fmla="*/ 45 w 91"/>
                  <a:gd name="T47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101">
                    <a:moveTo>
                      <a:pt x="45" y="2"/>
                    </a:moveTo>
                    <a:cubicBezTo>
                      <a:pt x="45" y="11"/>
                      <a:pt x="45" y="11"/>
                      <a:pt x="45" y="1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9" y="29"/>
                      <a:pt x="42" y="35"/>
                      <a:pt x="42" y="37"/>
                    </a:cubicBezTo>
                    <a:cubicBezTo>
                      <a:pt x="42" y="39"/>
                      <a:pt x="36" y="59"/>
                      <a:pt x="34" y="61"/>
                    </a:cubicBezTo>
                    <a:cubicBezTo>
                      <a:pt x="33" y="62"/>
                      <a:pt x="13" y="68"/>
                      <a:pt x="0" y="72"/>
                    </a:cubicBezTo>
                    <a:cubicBezTo>
                      <a:pt x="3" y="78"/>
                      <a:pt x="8" y="90"/>
                      <a:pt x="14" y="101"/>
                    </a:cubicBezTo>
                    <a:cubicBezTo>
                      <a:pt x="15" y="100"/>
                      <a:pt x="15" y="100"/>
                      <a:pt x="17" y="99"/>
                    </a:cubicBezTo>
                    <a:cubicBezTo>
                      <a:pt x="23" y="96"/>
                      <a:pt x="30" y="98"/>
                      <a:pt x="35" y="96"/>
                    </a:cubicBezTo>
                    <a:cubicBezTo>
                      <a:pt x="40" y="95"/>
                      <a:pt x="35" y="91"/>
                      <a:pt x="39" y="87"/>
                    </a:cubicBezTo>
                    <a:cubicBezTo>
                      <a:pt x="43" y="84"/>
                      <a:pt x="49" y="87"/>
                      <a:pt x="52" y="85"/>
                    </a:cubicBezTo>
                    <a:cubicBezTo>
                      <a:pt x="54" y="84"/>
                      <a:pt x="55" y="77"/>
                      <a:pt x="59" y="75"/>
                    </a:cubicBezTo>
                    <a:cubicBezTo>
                      <a:pt x="63" y="74"/>
                      <a:pt x="67" y="75"/>
                      <a:pt x="66" y="71"/>
                    </a:cubicBezTo>
                    <a:cubicBezTo>
                      <a:pt x="66" y="68"/>
                      <a:pt x="66" y="57"/>
                      <a:pt x="70" y="56"/>
                    </a:cubicBezTo>
                    <a:cubicBezTo>
                      <a:pt x="73" y="56"/>
                      <a:pt x="79" y="52"/>
                      <a:pt x="79" y="50"/>
                    </a:cubicBezTo>
                    <a:cubicBezTo>
                      <a:pt x="79" y="48"/>
                      <a:pt x="86" y="40"/>
                      <a:pt x="88" y="37"/>
                    </a:cubicBezTo>
                    <a:cubicBezTo>
                      <a:pt x="91" y="33"/>
                      <a:pt x="91" y="31"/>
                      <a:pt x="88" y="31"/>
                    </a:cubicBezTo>
                    <a:cubicBezTo>
                      <a:pt x="84" y="30"/>
                      <a:pt x="79" y="21"/>
                      <a:pt x="78" y="19"/>
                    </a:cubicBezTo>
                    <a:cubicBezTo>
                      <a:pt x="77" y="16"/>
                      <a:pt x="67" y="18"/>
                      <a:pt x="59" y="12"/>
                    </a:cubicBezTo>
                    <a:cubicBezTo>
                      <a:pt x="56" y="9"/>
                      <a:pt x="54" y="5"/>
                      <a:pt x="53" y="0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5" y="2"/>
                    </a:lnTo>
                    <a:close/>
                  </a:path>
                </a:pathLst>
              </a:custGeom>
              <a:grp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32"/>
              <p:cNvSpPr>
                <a:spLocks/>
              </p:cNvSpPr>
              <p:nvPr/>
            </p:nvSpPr>
            <p:spPr bwMode="auto">
              <a:xfrm>
                <a:off x="7494942" y="2934409"/>
                <a:ext cx="212725" cy="290513"/>
              </a:xfrm>
              <a:custGeom>
                <a:avLst/>
                <a:gdLst>
                  <a:gd name="T0" fmla="*/ 10 w 14"/>
                  <a:gd name="T1" fmla="*/ 19 h 19"/>
                  <a:gd name="T2" fmla="*/ 10 w 14"/>
                  <a:gd name="T3" fmla="*/ 15 h 19"/>
                  <a:gd name="T4" fmla="*/ 9 w 14"/>
                  <a:gd name="T5" fmla="*/ 1 h 19"/>
                  <a:gd name="T6" fmla="*/ 1 w 14"/>
                  <a:gd name="T7" fmla="*/ 12 h 19"/>
                  <a:gd name="T8" fmla="*/ 0 w 14"/>
                  <a:gd name="T9" fmla="*/ 12 h 19"/>
                  <a:gd name="T10" fmla="*/ 10 w 14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0" y="19"/>
                    </a:moveTo>
                    <a:cubicBezTo>
                      <a:pt x="10" y="17"/>
                      <a:pt x="10" y="16"/>
                      <a:pt x="10" y="15"/>
                    </a:cubicBezTo>
                    <a:cubicBezTo>
                      <a:pt x="12" y="12"/>
                      <a:pt x="14" y="2"/>
                      <a:pt x="9" y="1"/>
                    </a:cubicBezTo>
                    <a:cubicBezTo>
                      <a:pt x="4" y="0"/>
                      <a:pt x="1" y="9"/>
                      <a:pt x="1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3" y="18"/>
                      <a:pt x="7" y="19"/>
                      <a:pt x="10" y="19"/>
                    </a:cubicBezTo>
                    <a:close/>
                  </a:path>
                </a:pathLst>
              </a:custGeom>
              <a:grp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33"/>
              <p:cNvSpPr>
                <a:spLocks/>
              </p:cNvSpPr>
              <p:nvPr/>
            </p:nvSpPr>
            <p:spPr bwMode="auto">
              <a:xfrm>
                <a:off x="7707667" y="2904247"/>
                <a:ext cx="822325" cy="655638"/>
              </a:xfrm>
              <a:custGeom>
                <a:avLst/>
                <a:gdLst>
                  <a:gd name="T0" fmla="*/ 9 w 54"/>
                  <a:gd name="T1" fmla="*/ 40 h 43"/>
                  <a:gd name="T2" fmla="*/ 35 w 54"/>
                  <a:gd name="T3" fmla="*/ 43 h 43"/>
                  <a:gd name="T4" fmla="*/ 39 w 54"/>
                  <a:gd name="T5" fmla="*/ 34 h 43"/>
                  <a:gd name="T6" fmla="*/ 46 w 54"/>
                  <a:gd name="T7" fmla="*/ 25 h 43"/>
                  <a:gd name="T8" fmla="*/ 46 w 54"/>
                  <a:gd name="T9" fmla="*/ 16 h 43"/>
                  <a:gd name="T10" fmla="*/ 50 w 54"/>
                  <a:gd name="T11" fmla="*/ 16 h 43"/>
                  <a:gd name="T12" fmla="*/ 54 w 54"/>
                  <a:gd name="T13" fmla="*/ 14 h 43"/>
                  <a:gd name="T14" fmla="*/ 51 w 54"/>
                  <a:gd name="T15" fmla="*/ 0 h 43"/>
                  <a:gd name="T16" fmla="*/ 38 w 54"/>
                  <a:gd name="T17" fmla="*/ 15 h 43"/>
                  <a:gd name="T18" fmla="*/ 16 w 54"/>
                  <a:gd name="T19" fmla="*/ 25 h 43"/>
                  <a:gd name="T20" fmla="*/ 3 w 54"/>
                  <a:gd name="T21" fmla="*/ 28 h 43"/>
                  <a:gd name="T22" fmla="*/ 0 w 54"/>
                  <a:gd name="T23" fmla="*/ 28 h 43"/>
                  <a:gd name="T24" fmla="*/ 9 w 54"/>
                  <a:gd name="T2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3">
                    <a:moveTo>
                      <a:pt x="9" y="40"/>
                    </a:moveTo>
                    <a:cubicBezTo>
                      <a:pt x="10" y="41"/>
                      <a:pt x="28" y="43"/>
                      <a:pt x="35" y="4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2" y="7"/>
                      <a:pt x="52" y="0"/>
                      <a:pt x="51" y="0"/>
                    </a:cubicBezTo>
                    <a:cubicBezTo>
                      <a:pt x="49" y="0"/>
                      <a:pt x="41" y="8"/>
                      <a:pt x="38" y="15"/>
                    </a:cubicBezTo>
                    <a:cubicBezTo>
                      <a:pt x="34" y="21"/>
                      <a:pt x="25" y="26"/>
                      <a:pt x="16" y="25"/>
                    </a:cubicBezTo>
                    <a:cubicBezTo>
                      <a:pt x="8" y="23"/>
                      <a:pt x="5" y="27"/>
                      <a:pt x="3" y="28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" y="34"/>
                      <a:pt x="8" y="39"/>
                      <a:pt x="9" y="40"/>
                    </a:cubicBezTo>
                    <a:close/>
                  </a:path>
                </a:pathLst>
              </a:custGeom>
              <a:grp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34"/>
              <p:cNvSpPr>
                <a:spLocks/>
              </p:cNvSpPr>
              <p:nvPr/>
            </p:nvSpPr>
            <p:spPr bwMode="auto">
              <a:xfrm>
                <a:off x="6810730" y="2156534"/>
                <a:ext cx="319088" cy="320675"/>
              </a:xfrm>
              <a:custGeom>
                <a:avLst/>
                <a:gdLst>
                  <a:gd name="T0" fmla="*/ 7 w 21"/>
                  <a:gd name="T1" fmla="*/ 15 h 21"/>
                  <a:gd name="T2" fmla="*/ 12 w 21"/>
                  <a:gd name="T3" fmla="*/ 20 h 21"/>
                  <a:gd name="T4" fmla="*/ 21 w 21"/>
                  <a:gd name="T5" fmla="*/ 21 h 21"/>
                  <a:gd name="T6" fmla="*/ 16 w 21"/>
                  <a:gd name="T7" fmla="*/ 6 h 21"/>
                  <a:gd name="T8" fmla="*/ 17 w 21"/>
                  <a:gd name="T9" fmla="*/ 5 h 21"/>
                  <a:gd name="T10" fmla="*/ 10 w 21"/>
                  <a:gd name="T11" fmla="*/ 0 h 21"/>
                  <a:gd name="T12" fmla="*/ 4 w 21"/>
                  <a:gd name="T13" fmla="*/ 4 h 21"/>
                  <a:gd name="T14" fmla="*/ 0 w 21"/>
                  <a:gd name="T15" fmla="*/ 14 h 21"/>
                  <a:gd name="T16" fmla="*/ 7 w 21"/>
                  <a:gd name="T1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7" y="15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9" y="15"/>
                      <a:pt x="16" y="8"/>
                      <a:pt x="16" y="6"/>
                    </a:cubicBezTo>
                    <a:cubicBezTo>
                      <a:pt x="16" y="6"/>
                      <a:pt x="16" y="5"/>
                      <a:pt x="17" y="5"/>
                    </a:cubicBezTo>
                    <a:cubicBezTo>
                      <a:pt x="14" y="2"/>
                      <a:pt x="12" y="0"/>
                      <a:pt x="10" y="0"/>
                    </a:cubicBezTo>
                    <a:cubicBezTo>
                      <a:pt x="6" y="1"/>
                      <a:pt x="6" y="3"/>
                      <a:pt x="4" y="4"/>
                    </a:cubicBezTo>
                    <a:cubicBezTo>
                      <a:pt x="4" y="5"/>
                      <a:pt x="1" y="11"/>
                      <a:pt x="0" y="14"/>
                    </a:cubicBezTo>
                    <a:cubicBezTo>
                      <a:pt x="4" y="15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35"/>
              <p:cNvSpPr>
                <a:spLocks/>
              </p:cNvSpPr>
              <p:nvPr/>
            </p:nvSpPr>
            <p:spPr bwMode="auto">
              <a:xfrm>
                <a:off x="7480655" y="2904247"/>
                <a:ext cx="44450" cy="92075"/>
              </a:xfrm>
              <a:custGeom>
                <a:avLst/>
                <a:gdLst>
                  <a:gd name="T0" fmla="*/ 1 w 3"/>
                  <a:gd name="T1" fmla="*/ 4 h 6"/>
                  <a:gd name="T2" fmla="*/ 1 w 3"/>
                  <a:gd name="T3" fmla="*/ 0 h 6"/>
                  <a:gd name="T4" fmla="*/ 1 w 3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3" y="3"/>
                      <a:pt x="1" y="0"/>
                      <a:pt x="1" y="0"/>
                    </a:cubicBezTo>
                    <a:cubicBezTo>
                      <a:pt x="0" y="0"/>
                      <a:pt x="0" y="6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13" name="Group 1712"/>
          <p:cNvGrpSpPr/>
          <p:nvPr/>
        </p:nvGrpSpPr>
        <p:grpSpPr>
          <a:xfrm>
            <a:off x="4739043" y="1775180"/>
            <a:ext cx="4368799" cy="2911475"/>
            <a:chOff x="4739043" y="1775180"/>
            <a:chExt cx="4368799" cy="2911475"/>
          </a:xfrm>
          <a:solidFill>
            <a:srgbClr val="BF9223"/>
          </a:solidFill>
        </p:grpSpPr>
        <p:sp>
          <p:nvSpPr>
            <p:cNvPr id="1707" name="Freeform 539"/>
            <p:cNvSpPr>
              <a:spLocks/>
            </p:cNvSpPr>
            <p:nvPr/>
          </p:nvSpPr>
          <p:spPr bwMode="auto">
            <a:xfrm>
              <a:off x="4739043" y="1775180"/>
              <a:ext cx="3622675" cy="2911475"/>
            </a:xfrm>
            <a:custGeom>
              <a:avLst/>
              <a:gdLst>
                <a:gd name="T0" fmla="*/ 143 w 238"/>
                <a:gd name="T1" fmla="*/ 40 h 191"/>
                <a:gd name="T2" fmla="*/ 123 w 238"/>
                <a:gd name="T3" fmla="*/ 38 h 191"/>
                <a:gd name="T4" fmla="*/ 109 w 238"/>
                <a:gd name="T5" fmla="*/ 34 h 191"/>
                <a:gd name="T6" fmla="*/ 82 w 238"/>
                <a:gd name="T7" fmla="*/ 14 h 191"/>
                <a:gd name="T8" fmla="*/ 60 w 238"/>
                <a:gd name="T9" fmla="*/ 1 h 191"/>
                <a:gd name="T10" fmla="*/ 51 w 238"/>
                <a:gd name="T11" fmla="*/ 1 h 191"/>
                <a:gd name="T12" fmla="*/ 39 w 238"/>
                <a:gd name="T13" fmla="*/ 4 h 191"/>
                <a:gd name="T14" fmla="*/ 28 w 238"/>
                <a:gd name="T15" fmla="*/ 11 h 191"/>
                <a:gd name="T16" fmla="*/ 36 w 238"/>
                <a:gd name="T17" fmla="*/ 21 h 191"/>
                <a:gd name="T18" fmla="*/ 30 w 238"/>
                <a:gd name="T19" fmla="*/ 26 h 191"/>
                <a:gd name="T20" fmla="*/ 23 w 238"/>
                <a:gd name="T21" fmla="*/ 30 h 191"/>
                <a:gd name="T22" fmla="*/ 14 w 238"/>
                <a:gd name="T23" fmla="*/ 36 h 191"/>
                <a:gd name="T24" fmla="*/ 2 w 238"/>
                <a:gd name="T25" fmla="*/ 31 h 191"/>
                <a:gd name="T26" fmla="*/ 1 w 238"/>
                <a:gd name="T27" fmla="*/ 35 h 191"/>
                <a:gd name="T28" fmla="*/ 1 w 238"/>
                <a:gd name="T29" fmla="*/ 38 h 191"/>
                <a:gd name="T30" fmla="*/ 3 w 238"/>
                <a:gd name="T31" fmla="*/ 50 h 191"/>
                <a:gd name="T32" fmla="*/ 12 w 238"/>
                <a:gd name="T33" fmla="*/ 62 h 191"/>
                <a:gd name="T34" fmla="*/ 28 w 238"/>
                <a:gd name="T35" fmla="*/ 87 h 191"/>
                <a:gd name="T36" fmla="*/ 37 w 238"/>
                <a:gd name="T37" fmla="*/ 99 h 191"/>
                <a:gd name="T38" fmla="*/ 47 w 238"/>
                <a:gd name="T39" fmla="*/ 112 h 191"/>
                <a:gd name="T40" fmla="*/ 50 w 238"/>
                <a:gd name="T41" fmla="*/ 125 h 191"/>
                <a:gd name="T42" fmla="*/ 59 w 238"/>
                <a:gd name="T43" fmla="*/ 144 h 191"/>
                <a:gd name="T44" fmla="*/ 72 w 238"/>
                <a:gd name="T45" fmla="*/ 158 h 191"/>
                <a:gd name="T46" fmla="*/ 82 w 238"/>
                <a:gd name="T47" fmla="*/ 176 h 191"/>
                <a:gd name="T48" fmla="*/ 86 w 238"/>
                <a:gd name="T49" fmla="*/ 184 h 191"/>
                <a:gd name="T50" fmla="*/ 90 w 238"/>
                <a:gd name="T51" fmla="*/ 191 h 191"/>
                <a:gd name="T52" fmla="*/ 95 w 238"/>
                <a:gd name="T53" fmla="*/ 188 h 191"/>
                <a:gd name="T54" fmla="*/ 95 w 238"/>
                <a:gd name="T55" fmla="*/ 182 h 191"/>
                <a:gd name="T56" fmla="*/ 100 w 238"/>
                <a:gd name="T57" fmla="*/ 178 h 191"/>
                <a:gd name="T58" fmla="*/ 108 w 238"/>
                <a:gd name="T59" fmla="*/ 179 h 191"/>
                <a:gd name="T60" fmla="*/ 122 w 238"/>
                <a:gd name="T61" fmla="*/ 180 h 191"/>
                <a:gd name="T62" fmla="*/ 138 w 238"/>
                <a:gd name="T63" fmla="*/ 183 h 191"/>
                <a:gd name="T64" fmla="*/ 145 w 238"/>
                <a:gd name="T65" fmla="*/ 180 h 191"/>
                <a:gd name="T66" fmla="*/ 163 w 238"/>
                <a:gd name="T67" fmla="*/ 165 h 191"/>
                <a:gd name="T68" fmla="*/ 185 w 238"/>
                <a:gd name="T69" fmla="*/ 163 h 191"/>
                <a:gd name="T70" fmla="*/ 230 w 238"/>
                <a:gd name="T71" fmla="*/ 149 h 191"/>
                <a:gd name="T72" fmla="*/ 238 w 238"/>
                <a:gd name="T73" fmla="*/ 125 h 191"/>
                <a:gd name="T74" fmla="*/ 232 w 238"/>
                <a:gd name="T75" fmla="*/ 117 h 191"/>
                <a:gd name="T76" fmla="*/ 204 w 238"/>
                <a:gd name="T77" fmla="*/ 114 h 191"/>
                <a:gd name="T78" fmla="*/ 195 w 238"/>
                <a:gd name="T79" fmla="*/ 102 h 191"/>
                <a:gd name="T80" fmla="*/ 191 w 238"/>
                <a:gd name="T81" fmla="*/ 95 h 191"/>
                <a:gd name="T82" fmla="*/ 181 w 238"/>
                <a:gd name="T83" fmla="*/ 88 h 191"/>
                <a:gd name="T84" fmla="*/ 175 w 238"/>
                <a:gd name="T85" fmla="*/ 76 h 191"/>
                <a:gd name="T86" fmla="*/ 170 w 238"/>
                <a:gd name="T87" fmla="*/ 64 h 191"/>
                <a:gd name="T88" fmla="*/ 159 w 238"/>
                <a:gd name="T89" fmla="*/ 50 h 191"/>
                <a:gd name="T90" fmla="*/ 157 w 238"/>
                <a:gd name="T91" fmla="*/ 46 h 191"/>
                <a:gd name="T92" fmla="*/ 148 w 238"/>
                <a:gd name="T93" fmla="*/ 45 h 191"/>
                <a:gd name="T94" fmla="*/ 143 w 238"/>
                <a:gd name="T9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191">
                  <a:moveTo>
                    <a:pt x="143" y="40"/>
                  </a:moveTo>
                  <a:cubicBezTo>
                    <a:pt x="143" y="40"/>
                    <a:pt x="125" y="38"/>
                    <a:pt x="123" y="38"/>
                  </a:cubicBezTo>
                  <a:cubicBezTo>
                    <a:pt x="120" y="38"/>
                    <a:pt x="113" y="37"/>
                    <a:pt x="109" y="34"/>
                  </a:cubicBezTo>
                  <a:cubicBezTo>
                    <a:pt x="105" y="30"/>
                    <a:pt x="86" y="15"/>
                    <a:pt x="82" y="14"/>
                  </a:cubicBezTo>
                  <a:cubicBezTo>
                    <a:pt x="79" y="12"/>
                    <a:pt x="64" y="1"/>
                    <a:pt x="60" y="1"/>
                  </a:cubicBezTo>
                  <a:cubicBezTo>
                    <a:pt x="56" y="0"/>
                    <a:pt x="55" y="1"/>
                    <a:pt x="51" y="1"/>
                  </a:cubicBezTo>
                  <a:cubicBezTo>
                    <a:pt x="46" y="1"/>
                    <a:pt x="48" y="4"/>
                    <a:pt x="39" y="4"/>
                  </a:cubicBezTo>
                  <a:cubicBezTo>
                    <a:pt x="30" y="5"/>
                    <a:pt x="25" y="10"/>
                    <a:pt x="28" y="11"/>
                  </a:cubicBezTo>
                  <a:cubicBezTo>
                    <a:pt x="31" y="12"/>
                    <a:pt x="39" y="20"/>
                    <a:pt x="36" y="21"/>
                  </a:cubicBezTo>
                  <a:cubicBezTo>
                    <a:pt x="34" y="22"/>
                    <a:pt x="33" y="26"/>
                    <a:pt x="30" y="26"/>
                  </a:cubicBezTo>
                  <a:cubicBezTo>
                    <a:pt x="26" y="26"/>
                    <a:pt x="23" y="27"/>
                    <a:pt x="23" y="30"/>
                  </a:cubicBezTo>
                  <a:cubicBezTo>
                    <a:pt x="23" y="32"/>
                    <a:pt x="18" y="37"/>
                    <a:pt x="14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40"/>
                    <a:pt x="0" y="50"/>
                    <a:pt x="3" y="50"/>
                  </a:cubicBezTo>
                  <a:cubicBezTo>
                    <a:pt x="5" y="51"/>
                    <a:pt x="7" y="56"/>
                    <a:pt x="12" y="62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1"/>
                    <a:pt x="30" y="95"/>
                    <a:pt x="37" y="99"/>
                  </a:cubicBezTo>
                  <a:cubicBezTo>
                    <a:pt x="44" y="104"/>
                    <a:pt x="44" y="109"/>
                    <a:pt x="47" y="112"/>
                  </a:cubicBezTo>
                  <a:cubicBezTo>
                    <a:pt x="51" y="115"/>
                    <a:pt x="50" y="118"/>
                    <a:pt x="50" y="125"/>
                  </a:cubicBezTo>
                  <a:cubicBezTo>
                    <a:pt x="50" y="131"/>
                    <a:pt x="53" y="140"/>
                    <a:pt x="59" y="144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5" y="166"/>
                    <a:pt x="79" y="172"/>
                    <a:pt x="82" y="176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6"/>
                    <a:pt x="89" y="188"/>
                    <a:pt x="90" y="191"/>
                  </a:cubicBezTo>
                  <a:cubicBezTo>
                    <a:pt x="93" y="189"/>
                    <a:pt x="95" y="188"/>
                    <a:pt x="95" y="188"/>
                  </a:cubicBezTo>
                  <a:cubicBezTo>
                    <a:pt x="96" y="187"/>
                    <a:pt x="94" y="183"/>
                    <a:pt x="95" y="182"/>
                  </a:cubicBezTo>
                  <a:cubicBezTo>
                    <a:pt x="96" y="181"/>
                    <a:pt x="98" y="178"/>
                    <a:pt x="100" y="178"/>
                  </a:cubicBezTo>
                  <a:cubicBezTo>
                    <a:pt x="102" y="177"/>
                    <a:pt x="104" y="180"/>
                    <a:pt x="108" y="179"/>
                  </a:cubicBezTo>
                  <a:cubicBezTo>
                    <a:pt x="112" y="178"/>
                    <a:pt x="121" y="179"/>
                    <a:pt x="122" y="180"/>
                  </a:cubicBezTo>
                  <a:cubicBezTo>
                    <a:pt x="123" y="181"/>
                    <a:pt x="135" y="181"/>
                    <a:pt x="138" y="183"/>
                  </a:cubicBezTo>
                  <a:cubicBezTo>
                    <a:pt x="141" y="185"/>
                    <a:pt x="143" y="184"/>
                    <a:pt x="145" y="180"/>
                  </a:cubicBezTo>
                  <a:cubicBezTo>
                    <a:pt x="147" y="175"/>
                    <a:pt x="161" y="166"/>
                    <a:pt x="163" y="165"/>
                  </a:cubicBezTo>
                  <a:cubicBezTo>
                    <a:pt x="165" y="164"/>
                    <a:pt x="179" y="165"/>
                    <a:pt x="185" y="163"/>
                  </a:cubicBezTo>
                  <a:cubicBezTo>
                    <a:pt x="191" y="162"/>
                    <a:pt x="229" y="150"/>
                    <a:pt x="230" y="149"/>
                  </a:cubicBezTo>
                  <a:cubicBezTo>
                    <a:pt x="232" y="147"/>
                    <a:pt x="238" y="127"/>
                    <a:pt x="238" y="125"/>
                  </a:cubicBezTo>
                  <a:cubicBezTo>
                    <a:pt x="238" y="123"/>
                    <a:pt x="235" y="117"/>
                    <a:pt x="232" y="117"/>
                  </a:cubicBezTo>
                  <a:cubicBezTo>
                    <a:pt x="229" y="117"/>
                    <a:pt x="206" y="115"/>
                    <a:pt x="204" y="114"/>
                  </a:cubicBezTo>
                  <a:cubicBezTo>
                    <a:pt x="203" y="113"/>
                    <a:pt x="196" y="108"/>
                    <a:pt x="195" y="102"/>
                  </a:cubicBezTo>
                  <a:cubicBezTo>
                    <a:pt x="194" y="100"/>
                    <a:pt x="191" y="97"/>
                    <a:pt x="191" y="95"/>
                  </a:cubicBezTo>
                  <a:cubicBezTo>
                    <a:pt x="188" y="95"/>
                    <a:pt x="184" y="94"/>
                    <a:pt x="181" y="88"/>
                  </a:cubicBezTo>
                  <a:cubicBezTo>
                    <a:pt x="179" y="87"/>
                    <a:pt x="173" y="78"/>
                    <a:pt x="175" y="76"/>
                  </a:cubicBezTo>
                  <a:cubicBezTo>
                    <a:pt x="178" y="73"/>
                    <a:pt x="174" y="67"/>
                    <a:pt x="170" y="64"/>
                  </a:cubicBezTo>
                  <a:cubicBezTo>
                    <a:pt x="167" y="60"/>
                    <a:pt x="159" y="54"/>
                    <a:pt x="159" y="50"/>
                  </a:cubicBezTo>
                  <a:cubicBezTo>
                    <a:pt x="159" y="49"/>
                    <a:pt x="158" y="48"/>
                    <a:pt x="157" y="46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3" y="4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8" name="Freeform 540"/>
            <p:cNvSpPr>
              <a:spLocks/>
            </p:cNvSpPr>
            <p:nvPr/>
          </p:nvSpPr>
          <p:spPr bwMode="auto">
            <a:xfrm>
              <a:off x="7721955" y="3116617"/>
              <a:ext cx="1385887" cy="1538287"/>
            </a:xfrm>
            <a:custGeom>
              <a:avLst/>
              <a:gdLst>
                <a:gd name="T0" fmla="*/ 45 w 91"/>
                <a:gd name="T1" fmla="*/ 2 h 101"/>
                <a:gd name="T2" fmla="*/ 45 w 91"/>
                <a:gd name="T3" fmla="*/ 11 h 101"/>
                <a:gd name="T4" fmla="*/ 38 w 91"/>
                <a:gd name="T5" fmla="*/ 20 h 101"/>
                <a:gd name="T6" fmla="*/ 34 w 91"/>
                <a:gd name="T7" fmla="*/ 29 h 101"/>
                <a:gd name="T8" fmla="*/ 36 w 91"/>
                <a:gd name="T9" fmla="*/ 29 h 101"/>
                <a:gd name="T10" fmla="*/ 42 w 91"/>
                <a:gd name="T11" fmla="*/ 37 h 101"/>
                <a:gd name="T12" fmla="*/ 34 w 91"/>
                <a:gd name="T13" fmla="*/ 61 h 101"/>
                <a:gd name="T14" fmla="*/ 0 w 91"/>
                <a:gd name="T15" fmla="*/ 72 h 101"/>
                <a:gd name="T16" fmla="*/ 14 w 91"/>
                <a:gd name="T17" fmla="*/ 101 h 101"/>
                <a:gd name="T18" fmla="*/ 17 w 91"/>
                <a:gd name="T19" fmla="*/ 99 h 101"/>
                <a:gd name="T20" fmla="*/ 35 w 91"/>
                <a:gd name="T21" fmla="*/ 96 h 101"/>
                <a:gd name="T22" fmla="*/ 39 w 91"/>
                <a:gd name="T23" fmla="*/ 87 h 101"/>
                <a:gd name="T24" fmla="*/ 52 w 91"/>
                <a:gd name="T25" fmla="*/ 85 h 101"/>
                <a:gd name="T26" fmla="*/ 59 w 91"/>
                <a:gd name="T27" fmla="*/ 75 h 101"/>
                <a:gd name="T28" fmla="*/ 66 w 91"/>
                <a:gd name="T29" fmla="*/ 71 h 101"/>
                <a:gd name="T30" fmla="*/ 70 w 91"/>
                <a:gd name="T31" fmla="*/ 56 h 101"/>
                <a:gd name="T32" fmla="*/ 79 w 91"/>
                <a:gd name="T33" fmla="*/ 50 h 101"/>
                <a:gd name="T34" fmla="*/ 88 w 91"/>
                <a:gd name="T35" fmla="*/ 37 h 101"/>
                <a:gd name="T36" fmla="*/ 88 w 91"/>
                <a:gd name="T37" fmla="*/ 31 h 101"/>
                <a:gd name="T38" fmla="*/ 78 w 91"/>
                <a:gd name="T39" fmla="*/ 19 h 101"/>
                <a:gd name="T40" fmla="*/ 59 w 91"/>
                <a:gd name="T41" fmla="*/ 12 h 101"/>
                <a:gd name="T42" fmla="*/ 53 w 91"/>
                <a:gd name="T43" fmla="*/ 0 h 101"/>
                <a:gd name="T44" fmla="*/ 49 w 91"/>
                <a:gd name="T45" fmla="*/ 2 h 101"/>
                <a:gd name="T46" fmla="*/ 45 w 91"/>
                <a:gd name="T47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101">
                  <a:moveTo>
                    <a:pt x="45" y="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9" y="29"/>
                    <a:pt x="42" y="35"/>
                    <a:pt x="42" y="37"/>
                  </a:cubicBezTo>
                  <a:cubicBezTo>
                    <a:pt x="42" y="39"/>
                    <a:pt x="36" y="59"/>
                    <a:pt x="34" y="61"/>
                  </a:cubicBezTo>
                  <a:cubicBezTo>
                    <a:pt x="33" y="62"/>
                    <a:pt x="13" y="68"/>
                    <a:pt x="0" y="72"/>
                  </a:cubicBezTo>
                  <a:cubicBezTo>
                    <a:pt x="3" y="78"/>
                    <a:pt x="8" y="90"/>
                    <a:pt x="14" y="101"/>
                  </a:cubicBezTo>
                  <a:cubicBezTo>
                    <a:pt x="15" y="100"/>
                    <a:pt x="15" y="100"/>
                    <a:pt x="17" y="99"/>
                  </a:cubicBezTo>
                  <a:cubicBezTo>
                    <a:pt x="23" y="96"/>
                    <a:pt x="30" y="98"/>
                    <a:pt x="35" y="96"/>
                  </a:cubicBezTo>
                  <a:cubicBezTo>
                    <a:pt x="40" y="95"/>
                    <a:pt x="35" y="91"/>
                    <a:pt x="39" y="87"/>
                  </a:cubicBezTo>
                  <a:cubicBezTo>
                    <a:pt x="43" y="84"/>
                    <a:pt x="49" y="87"/>
                    <a:pt x="52" y="85"/>
                  </a:cubicBezTo>
                  <a:cubicBezTo>
                    <a:pt x="54" y="84"/>
                    <a:pt x="55" y="77"/>
                    <a:pt x="59" y="75"/>
                  </a:cubicBezTo>
                  <a:cubicBezTo>
                    <a:pt x="63" y="74"/>
                    <a:pt x="67" y="75"/>
                    <a:pt x="66" y="71"/>
                  </a:cubicBezTo>
                  <a:cubicBezTo>
                    <a:pt x="66" y="68"/>
                    <a:pt x="66" y="57"/>
                    <a:pt x="70" y="56"/>
                  </a:cubicBezTo>
                  <a:cubicBezTo>
                    <a:pt x="73" y="56"/>
                    <a:pt x="79" y="52"/>
                    <a:pt x="79" y="50"/>
                  </a:cubicBezTo>
                  <a:cubicBezTo>
                    <a:pt x="79" y="48"/>
                    <a:pt x="86" y="40"/>
                    <a:pt x="88" y="37"/>
                  </a:cubicBezTo>
                  <a:cubicBezTo>
                    <a:pt x="91" y="33"/>
                    <a:pt x="91" y="31"/>
                    <a:pt x="88" y="31"/>
                  </a:cubicBezTo>
                  <a:cubicBezTo>
                    <a:pt x="84" y="30"/>
                    <a:pt x="79" y="21"/>
                    <a:pt x="78" y="19"/>
                  </a:cubicBezTo>
                  <a:cubicBezTo>
                    <a:pt x="77" y="16"/>
                    <a:pt x="67" y="18"/>
                    <a:pt x="59" y="12"/>
                  </a:cubicBezTo>
                  <a:cubicBezTo>
                    <a:pt x="56" y="9"/>
                    <a:pt x="54" y="5"/>
                    <a:pt x="53" y="0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5" y="2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9" name="Freeform 541"/>
            <p:cNvSpPr>
              <a:spLocks/>
            </p:cNvSpPr>
            <p:nvPr/>
          </p:nvSpPr>
          <p:spPr bwMode="auto">
            <a:xfrm>
              <a:off x="7493355" y="2934055"/>
              <a:ext cx="212725" cy="288925"/>
            </a:xfrm>
            <a:custGeom>
              <a:avLst/>
              <a:gdLst>
                <a:gd name="T0" fmla="*/ 10 w 14"/>
                <a:gd name="T1" fmla="*/ 19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9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2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9"/>
                  </a:cubicBez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" name="Freeform 542"/>
            <p:cNvSpPr>
              <a:spLocks/>
            </p:cNvSpPr>
            <p:nvPr/>
          </p:nvSpPr>
          <p:spPr bwMode="auto">
            <a:xfrm>
              <a:off x="7706080" y="2903892"/>
              <a:ext cx="822325" cy="654050"/>
            </a:xfrm>
            <a:custGeom>
              <a:avLst/>
              <a:gdLst>
                <a:gd name="T0" fmla="*/ 9 w 54"/>
                <a:gd name="T1" fmla="*/ 40 h 43"/>
                <a:gd name="T2" fmla="*/ 35 w 54"/>
                <a:gd name="T3" fmla="*/ 43 h 43"/>
                <a:gd name="T4" fmla="*/ 39 w 54"/>
                <a:gd name="T5" fmla="*/ 34 h 43"/>
                <a:gd name="T6" fmla="*/ 46 w 54"/>
                <a:gd name="T7" fmla="*/ 25 h 43"/>
                <a:gd name="T8" fmla="*/ 46 w 54"/>
                <a:gd name="T9" fmla="*/ 16 h 43"/>
                <a:gd name="T10" fmla="*/ 50 w 54"/>
                <a:gd name="T11" fmla="*/ 16 h 43"/>
                <a:gd name="T12" fmla="*/ 54 w 54"/>
                <a:gd name="T13" fmla="*/ 14 h 43"/>
                <a:gd name="T14" fmla="*/ 51 w 54"/>
                <a:gd name="T15" fmla="*/ 0 h 43"/>
                <a:gd name="T16" fmla="*/ 38 w 54"/>
                <a:gd name="T17" fmla="*/ 15 h 43"/>
                <a:gd name="T18" fmla="*/ 16 w 54"/>
                <a:gd name="T19" fmla="*/ 25 h 43"/>
                <a:gd name="T20" fmla="*/ 3 w 54"/>
                <a:gd name="T21" fmla="*/ 28 h 43"/>
                <a:gd name="T22" fmla="*/ 0 w 54"/>
                <a:gd name="T23" fmla="*/ 28 h 43"/>
                <a:gd name="T24" fmla="*/ 9 w 54"/>
                <a:gd name="T2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43">
                  <a:moveTo>
                    <a:pt x="9" y="40"/>
                  </a:moveTo>
                  <a:cubicBezTo>
                    <a:pt x="10" y="41"/>
                    <a:pt x="28" y="43"/>
                    <a:pt x="35" y="4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1" y="8"/>
                    <a:pt x="38" y="15"/>
                  </a:cubicBezTo>
                  <a:cubicBezTo>
                    <a:pt x="34" y="21"/>
                    <a:pt x="25" y="26"/>
                    <a:pt x="16" y="25"/>
                  </a:cubicBezTo>
                  <a:cubicBezTo>
                    <a:pt x="8" y="23"/>
                    <a:pt x="5" y="27"/>
                    <a:pt x="3" y="28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" y="34"/>
                    <a:pt x="8" y="39"/>
                    <a:pt x="9" y="40"/>
                  </a:cubicBez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1" name="Freeform 543"/>
            <p:cNvSpPr>
              <a:spLocks/>
            </p:cNvSpPr>
            <p:nvPr/>
          </p:nvSpPr>
          <p:spPr bwMode="auto">
            <a:xfrm>
              <a:off x="6809142" y="2156180"/>
              <a:ext cx="319087" cy="320675"/>
            </a:xfrm>
            <a:custGeom>
              <a:avLst/>
              <a:gdLst>
                <a:gd name="T0" fmla="*/ 7 w 21"/>
                <a:gd name="T1" fmla="*/ 15 h 21"/>
                <a:gd name="T2" fmla="*/ 12 w 21"/>
                <a:gd name="T3" fmla="*/ 20 h 21"/>
                <a:gd name="T4" fmla="*/ 21 w 21"/>
                <a:gd name="T5" fmla="*/ 21 h 21"/>
                <a:gd name="T6" fmla="*/ 16 w 21"/>
                <a:gd name="T7" fmla="*/ 6 h 21"/>
                <a:gd name="T8" fmla="*/ 17 w 21"/>
                <a:gd name="T9" fmla="*/ 5 h 21"/>
                <a:gd name="T10" fmla="*/ 10 w 21"/>
                <a:gd name="T11" fmla="*/ 0 h 21"/>
                <a:gd name="T12" fmla="*/ 4 w 21"/>
                <a:gd name="T13" fmla="*/ 4 h 21"/>
                <a:gd name="T14" fmla="*/ 0 w 21"/>
                <a:gd name="T15" fmla="*/ 14 h 21"/>
                <a:gd name="T16" fmla="*/ 7 w 21"/>
                <a:gd name="T1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7" y="15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15"/>
                    <a:pt x="16" y="8"/>
                    <a:pt x="16" y="6"/>
                  </a:cubicBezTo>
                  <a:cubicBezTo>
                    <a:pt x="16" y="6"/>
                    <a:pt x="16" y="5"/>
                    <a:pt x="17" y="5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6" y="1"/>
                    <a:pt x="6" y="3"/>
                    <a:pt x="4" y="4"/>
                  </a:cubicBezTo>
                  <a:cubicBezTo>
                    <a:pt x="4" y="5"/>
                    <a:pt x="1" y="11"/>
                    <a:pt x="0" y="14"/>
                  </a:cubicBezTo>
                  <a:cubicBezTo>
                    <a:pt x="4" y="15"/>
                    <a:pt x="7" y="15"/>
                    <a:pt x="7" y="15"/>
                  </a:cubicBez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2" name="Freeform 544"/>
            <p:cNvSpPr>
              <a:spLocks/>
            </p:cNvSpPr>
            <p:nvPr/>
          </p:nvSpPr>
          <p:spPr bwMode="auto">
            <a:xfrm>
              <a:off x="7479067" y="2903892"/>
              <a:ext cx="44450" cy="90487"/>
            </a:xfrm>
            <a:custGeom>
              <a:avLst/>
              <a:gdLst>
                <a:gd name="T0" fmla="*/ 1 w 3"/>
                <a:gd name="T1" fmla="*/ 4 h 6"/>
                <a:gd name="T2" fmla="*/ 1 w 3"/>
                <a:gd name="T3" fmla="*/ 0 h 6"/>
                <a:gd name="T4" fmla="*/ 1 w 3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1" y="4"/>
                  </a:moveTo>
                  <a:cubicBezTo>
                    <a:pt x="3" y="3"/>
                    <a:pt x="1" y="0"/>
                    <a:pt x="1" y="0"/>
                  </a:cubicBezTo>
                  <a:cubicBezTo>
                    <a:pt x="0" y="0"/>
                    <a:pt x="0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5" name="AutoShape 520"/>
          <p:cNvSpPr>
            <a:spLocks noChangeAspect="1" noChangeArrowheads="1" noTextEdit="1"/>
          </p:cNvSpPr>
          <p:nvPr/>
        </p:nvSpPr>
        <p:spPr bwMode="auto">
          <a:xfrm>
            <a:off x="6770567" y="1665948"/>
            <a:ext cx="388037" cy="6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15" name="Group 1714"/>
          <p:cNvGrpSpPr/>
          <p:nvPr/>
        </p:nvGrpSpPr>
        <p:grpSpPr>
          <a:xfrm>
            <a:off x="6251673" y="1923237"/>
            <a:ext cx="851323" cy="709513"/>
            <a:chOff x="6251673" y="1923237"/>
            <a:chExt cx="851323" cy="709513"/>
          </a:xfrm>
        </p:grpSpPr>
        <p:sp>
          <p:nvSpPr>
            <p:cNvPr id="99" name="Rectangle 98"/>
            <p:cNvSpPr/>
            <p:nvPr/>
          </p:nvSpPr>
          <p:spPr>
            <a:xfrm flipH="1">
              <a:off x="6251673" y="2348057"/>
              <a:ext cx="851323" cy="284693"/>
            </a:xfrm>
            <a:prstGeom prst="rect">
              <a:avLst/>
            </a:prstGeom>
            <a:effectLst>
              <a:outerShdw blurRad="50800" dist="25400" dir="8100000" algn="tr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Kuwait</a:t>
              </a:r>
            </a:p>
          </p:txBody>
        </p:sp>
        <p:grpSp>
          <p:nvGrpSpPr>
            <p:cNvPr id="1688" name="Group 1687"/>
            <p:cNvGrpSpPr/>
            <p:nvPr/>
          </p:nvGrpSpPr>
          <p:grpSpPr>
            <a:xfrm>
              <a:off x="6806944" y="1923237"/>
              <a:ext cx="260883" cy="419743"/>
              <a:chOff x="7307263" y="2233613"/>
              <a:chExt cx="284163" cy="457200"/>
            </a:xfrm>
          </p:grpSpPr>
          <p:sp>
            <p:nvSpPr>
              <p:cNvPr id="1686" name="Freeform 522"/>
              <p:cNvSpPr>
                <a:spLocks/>
              </p:cNvSpPr>
              <p:nvPr/>
            </p:nvSpPr>
            <p:spPr bwMode="auto">
              <a:xfrm>
                <a:off x="7307263" y="2233613"/>
                <a:ext cx="284163" cy="457200"/>
              </a:xfrm>
              <a:custGeom>
                <a:avLst/>
                <a:gdLst>
                  <a:gd name="T0" fmla="*/ 26 w 26"/>
                  <a:gd name="T1" fmla="*/ 13 h 42"/>
                  <a:gd name="T2" fmla="*/ 26 w 26"/>
                  <a:gd name="T3" fmla="*/ 13 h 42"/>
                  <a:gd name="T4" fmla="*/ 13 w 26"/>
                  <a:gd name="T5" fmla="*/ 0 h 42"/>
                  <a:gd name="T6" fmla="*/ 0 w 26"/>
                  <a:gd name="T7" fmla="*/ 13 h 42"/>
                  <a:gd name="T8" fmla="*/ 0 w 26"/>
                  <a:gd name="T9" fmla="*/ 13 h 42"/>
                  <a:gd name="T10" fmla="*/ 0 w 26"/>
                  <a:gd name="T11" fmla="*/ 14 h 42"/>
                  <a:gd name="T12" fmla="*/ 8 w 26"/>
                  <a:gd name="T13" fmla="*/ 27 h 42"/>
                  <a:gd name="T14" fmla="*/ 13 w 26"/>
                  <a:gd name="T15" fmla="*/ 42 h 42"/>
                  <a:gd name="T16" fmla="*/ 18 w 26"/>
                  <a:gd name="T17" fmla="*/ 27 h 42"/>
                  <a:gd name="T18" fmla="*/ 26 w 26"/>
                  <a:gd name="T19" fmla="*/ 14 h 42"/>
                  <a:gd name="T20" fmla="*/ 26 w 26"/>
                  <a:gd name="T2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2">
                    <a:moveTo>
                      <a:pt x="26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1"/>
                      <a:pt x="13" y="0"/>
                    </a:cubicBezTo>
                    <a:cubicBezTo>
                      <a:pt x="6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8" y="27"/>
                    </a:cubicBezTo>
                    <a:cubicBezTo>
                      <a:pt x="12" y="32"/>
                      <a:pt x="13" y="42"/>
                      <a:pt x="13" y="42"/>
                    </a:cubicBezTo>
                    <a:cubicBezTo>
                      <a:pt x="13" y="42"/>
                      <a:pt x="14" y="32"/>
                      <a:pt x="18" y="27"/>
                    </a:cubicBezTo>
                    <a:cubicBezTo>
                      <a:pt x="22" y="23"/>
                      <a:pt x="26" y="19"/>
                      <a:pt x="26" y="14"/>
                    </a:cubicBezTo>
                    <a:cubicBezTo>
                      <a:pt x="26" y="14"/>
                      <a:pt x="26" y="14"/>
                      <a:pt x="26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C491C">
                      <a:shade val="30000"/>
                      <a:satMod val="115000"/>
                    </a:srgbClr>
                  </a:gs>
                  <a:gs pos="50000">
                    <a:srgbClr val="EC491C">
                      <a:shade val="67500"/>
                      <a:satMod val="115000"/>
                    </a:srgbClr>
                  </a:gs>
                  <a:gs pos="100000">
                    <a:srgbClr val="EC491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1113" cap="flat">
                <a:solidFill>
                  <a:srgbClr val="A4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Oval 523"/>
              <p:cNvSpPr>
                <a:spLocks noChangeArrowheads="1"/>
              </p:cNvSpPr>
              <p:nvPr/>
            </p:nvSpPr>
            <p:spPr bwMode="auto">
              <a:xfrm>
                <a:off x="7405688" y="2332038"/>
                <a:ext cx="87313" cy="873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16" name="Group 1715"/>
          <p:cNvGrpSpPr/>
          <p:nvPr/>
        </p:nvGrpSpPr>
        <p:grpSpPr>
          <a:xfrm>
            <a:off x="6670027" y="2519668"/>
            <a:ext cx="965699" cy="504727"/>
            <a:chOff x="6670027" y="2519668"/>
            <a:chExt cx="965699" cy="504727"/>
          </a:xfrm>
        </p:grpSpPr>
        <p:sp>
          <p:nvSpPr>
            <p:cNvPr id="97" name="Rectangle 96"/>
            <p:cNvSpPr/>
            <p:nvPr/>
          </p:nvSpPr>
          <p:spPr>
            <a:xfrm>
              <a:off x="6670027" y="2739702"/>
              <a:ext cx="921791" cy="284693"/>
            </a:xfrm>
            <a:prstGeom prst="rect">
              <a:avLst/>
            </a:prstGeom>
            <a:effectLst>
              <a:outerShdw blurRad="50800" dist="25400" dir="8100000" algn="tr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Bahrain</a:t>
              </a:r>
            </a:p>
          </p:txBody>
        </p:sp>
        <p:grpSp>
          <p:nvGrpSpPr>
            <p:cNvPr id="601" name="Group 600"/>
            <p:cNvGrpSpPr/>
            <p:nvPr/>
          </p:nvGrpSpPr>
          <p:grpSpPr>
            <a:xfrm>
              <a:off x="7374843" y="2519668"/>
              <a:ext cx="260883" cy="419743"/>
              <a:chOff x="7307263" y="2233613"/>
              <a:chExt cx="284163" cy="457200"/>
            </a:xfrm>
          </p:grpSpPr>
          <p:sp>
            <p:nvSpPr>
              <p:cNvPr id="602" name="Freeform 522"/>
              <p:cNvSpPr>
                <a:spLocks/>
              </p:cNvSpPr>
              <p:nvPr/>
            </p:nvSpPr>
            <p:spPr bwMode="auto">
              <a:xfrm>
                <a:off x="7307263" y="2233613"/>
                <a:ext cx="284163" cy="457200"/>
              </a:xfrm>
              <a:custGeom>
                <a:avLst/>
                <a:gdLst>
                  <a:gd name="T0" fmla="*/ 26 w 26"/>
                  <a:gd name="T1" fmla="*/ 13 h 42"/>
                  <a:gd name="T2" fmla="*/ 26 w 26"/>
                  <a:gd name="T3" fmla="*/ 13 h 42"/>
                  <a:gd name="T4" fmla="*/ 13 w 26"/>
                  <a:gd name="T5" fmla="*/ 0 h 42"/>
                  <a:gd name="T6" fmla="*/ 0 w 26"/>
                  <a:gd name="T7" fmla="*/ 13 h 42"/>
                  <a:gd name="T8" fmla="*/ 0 w 26"/>
                  <a:gd name="T9" fmla="*/ 13 h 42"/>
                  <a:gd name="T10" fmla="*/ 0 w 26"/>
                  <a:gd name="T11" fmla="*/ 14 h 42"/>
                  <a:gd name="T12" fmla="*/ 8 w 26"/>
                  <a:gd name="T13" fmla="*/ 27 h 42"/>
                  <a:gd name="T14" fmla="*/ 13 w 26"/>
                  <a:gd name="T15" fmla="*/ 42 h 42"/>
                  <a:gd name="T16" fmla="*/ 18 w 26"/>
                  <a:gd name="T17" fmla="*/ 27 h 42"/>
                  <a:gd name="T18" fmla="*/ 26 w 26"/>
                  <a:gd name="T19" fmla="*/ 14 h 42"/>
                  <a:gd name="T20" fmla="*/ 26 w 26"/>
                  <a:gd name="T2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2">
                    <a:moveTo>
                      <a:pt x="26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1"/>
                      <a:pt x="13" y="0"/>
                    </a:cubicBezTo>
                    <a:cubicBezTo>
                      <a:pt x="6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8" y="27"/>
                    </a:cubicBezTo>
                    <a:cubicBezTo>
                      <a:pt x="12" y="32"/>
                      <a:pt x="13" y="42"/>
                      <a:pt x="13" y="42"/>
                    </a:cubicBezTo>
                    <a:cubicBezTo>
                      <a:pt x="13" y="42"/>
                      <a:pt x="14" y="32"/>
                      <a:pt x="18" y="27"/>
                    </a:cubicBezTo>
                    <a:cubicBezTo>
                      <a:pt x="22" y="23"/>
                      <a:pt x="26" y="19"/>
                      <a:pt x="26" y="14"/>
                    </a:cubicBezTo>
                    <a:cubicBezTo>
                      <a:pt x="26" y="14"/>
                      <a:pt x="26" y="14"/>
                      <a:pt x="26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C491C">
                      <a:shade val="30000"/>
                      <a:satMod val="115000"/>
                    </a:srgbClr>
                  </a:gs>
                  <a:gs pos="50000">
                    <a:srgbClr val="EC491C">
                      <a:shade val="67500"/>
                      <a:satMod val="115000"/>
                    </a:srgbClr>
                  </a:gs>
                  <a:gs pos="100000">
                    <a:srgbClr val="EC491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1113" cap="flat">
                <a:solidFill>
                  <a:srgbClr val="A4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Oval 523"/>
              <p:cNvSpPr>
                <a:spLocks noChangeArrowheads="1"/>
              </p:cNvSpPr>
              <p:nvPr/>
            </p:nvSpPr>
            <p:spPr bwMode="auto">
              <a:xfrm>
                <a:off x="7405688" y="2332038"/>
                <a:ext cx="87313" cy="873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17" name="Group 1716"/>
          <p:cNvGrpSpPr/>
          <p:nvPr/>
        </p:nvGrpSpPr>
        <p:grpSpPr>
          <a:xfrm>
            <a:off x="6903345" y="2693534"/>
            <a:ext cx="842344" cy="587556"/>
            <a:chOff x="6903345" y="2693534"/>
            <a:chExt cx="842344" cy="587556"/>
          </a:xfrm>
        </p:grpSpPr>
        <p:sp>
          <p:nvSpPr>
            <p:cNvPr id="93" name="Rectangle 92"/>
            <p:cNvSpPr/>
            <p:nvPr/>
          </p:nvSpPr>
          <p:spPr>
            <a:xfrm flipH="1">
              <a:off x="6903345" y="2996397"/>
              <a:ext cx="728533" cy="284693"/>
            </a:xfrm>
            <a:prstGeom prst="rect">
              <a:avLst/>
            </a:prstGeom>
            <a:effectLst>
              <a:outerShdw blurRad="50800" dist="25400" dir="8100000" algn="tr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Qatar</a:t>
              </a:r>
            </a:p>
          </p:txBody>
        </p:sp>
        <p:grpSp>
          <p:nvGrpSpPr>
            <p:cNvPr id="604" name="Group 603"/>
            <p:cNvGrpSpPr/>
            <p:nvPr/>
          </p:nvGrpSpPr>
          <p:grpSpPr>
            <a:xfrm>
              <a:off x="7484806" y="2693534"/>
              <a:ext cx="260883" cy="419743"/>
              <a:chOff x="7307263" y="2233613"/>
              <a:chExt cx="284163" cy="457200"/>
            </a:xfrm>
          </p:grpSpPr>
          <p:sp>
            <p:nvSpPr>
              <p:cNvPr id="605" name="Freeform 522"/>
              <p:cNvSpPr>
                <a:spLocks/>
              </p:cNvSpPr>
              <p:nvPr/>
            </p:nvSpPr>
            <p:spPr bwMode="auto">
              <a:xfrm>
                <a:off x="7307263" y="2233613"/>
                <a:ext cx="284163" cy="457200"/>
              </a:xfrm>
              <a:custGeom>
                <a:avLst/>
                <a:gdLst>
                  <a:gd name="T0" fmla="*/ 26 w 26"/>
                  <a:gd name="T1" fmla="*/ 13 h 42"/>
                  <a:gd name="T2" fmla="*/ 26 w 26"/>
                  <a:gd name="T3" fmla="*/ 13 h 42"/>
                  <a:gd name="T4" fmla="*/ 13 w 26"/>
                  <a:gd name="T5" fmla="*/ 0 h 42"/>
                  <a:gd name="T6" fmla="*/ 0 w 26"/>
                  <a:gd name="T7" fmla="*/ 13 h 42"/>
                  <a:gd name="T8" fmla="*/ 0 w 26"/>
                  <a:gd name="T9" fmla="*/ 13 h 42"/>
                  <a:gd name="T10" fmla="*/ 0 w 26"/>
                  <a:gd name="T11" fmla="*/ 14 h 42"/>
                  <a:gd name="T12" fmla="*/ 8 w 26"/>
                  <a:gd name="T13" fmla="*/ 27 h 42"/>
                  <a:gd name="T14" fmla="*/ 13 w 26"/>
                  <a:gd name="T15" fmla="*/ 42 h 42"/>
                  <a:gd name="T16" fmla="*/ 18 w 26"/>
                  <a:gd name="T17" fmla="*/ 27 h 42"/>
                  <a:gd name="T18" fmla="*/ 26 w 26"/>
                  <a:gd name="T19" fmla="*/ 14 h 42"/>
                  <a:gd name="T20" fmla="*/ 26 w 26"/>
                  <a:gd name="T2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2">
                    <a:moveTo>
                      <a:pt x="26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1"/>
                      <a:pt x="13" y="0"/>
                    </a:cubicBezTo>
                    <a:cubicBezTo>
                      <a:pt x="6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8" y="27"/>
                    </a:cubicBezTo>
                    <a:cubicBezTo>
                      <a:pt x="12" y="32"/>
                      <a:pt x="13" y="42"/>
                      <a:pt x="13" y="42"/>
                    </a:cubicBezTo>
                    <a:cubicBezTo>
                      <a:pt x="13" y="42"/>
                      <a:pt x="14" y="32"/>
                      <a:pt x="18" y="27"/>
                    </a:cubicBezTo>
                    <a:cubicBezTo>
                      <a:pt x="22" y="23"/>
                      <a:pt x="26" y="19"/>
                      <a:pt x="26" y="14"/>
                    </a:cubicBezTo>
                    <a:cubicBezTo>
                      <a:pt x="26" y="14"/>
                      <a:pt x="26" y="14"/>
                      <a:pt x="26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C491C">
                      <a:shade val="30000"/>
                      <a:satMod val="115000"/>
                    </a:srgbClr>
                  </a:gs>
                  <a:gs pos="50000">
                    <a:srgbClr val="EC491C">
                      <a:shade val="67500"/>
                      <a:satMod val="115000"/>
                    </a:srgbClr>
                  </a:gs>
                  <a:gs pos="100000">
                    <a:srgbClr val="EC491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1113" cap="flat">
                <a:solidFill>
                  <a:srgbClr val="A4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Oval 523"/>
              <p:cNvSpPr>
                <a:spLocks noChangeArrowheads="1"/>
              </p:cNvSpPr>
              <p:nvPr/>
            </p:nvSpPr>
            <p:spPr bwMode="auto">
              <a:xfrm>
                <a:off x="7405688" y="2332038"/>
                <a:ext cx="87313" cy="873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18" name="Group 1717"/>
          <p:cNvGrpSpPr/>
          <p:nvPr/>
        </p:nvGrpSpPr>
        <p:grpSpPr>
          <a:xfrm>
            <a:off x="7099803" y="2880607"/>
            <a:ext cx="1337354" cy="922908"/>
            <a:chOff x="7099803" y="2880607"/>
            <a:chExt cx="1337354" cy="922908"/>
          </a:xfrm>
        </p:grpSpPr>
        <p:sp>
          <p:nvSpPr>
            <p:cNvPr id="105" name="Rectangle 104"/>
            <p:cNvSpPr/>
            <p:nvPr/>
          </p:nvSpPr>
          <p:spPr>
            <a:xfrm flipH="1">
              <a:off x="7099803" y="3326461"/>
              <a:ext cx="1337354" cy="477054"/>
            </a:xfrm>
            <a:prstGeom prst="rect">
              <a:avLst/>
            </a:prstGeom>
            <a:effectLst>
              <a:outerShdw blurRad="50800" dist="25400" dir="8100000" algn="tr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United Arab</a:t>
              </a:r>
              <a:b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Emirates</a:t>
              </a:r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8107645" y="2880607"/>
              <a:ext cx="260883" cy="419743"/>
              <a:chOff x="7307263" y="2233613"/>
              <a:chExt cx="284163" cy="457200"/>
            </a:xfrm>
          </p:grpSpPr>
          <p:sp>
            <p:nvSpPr>
              <p:cNvPr id="608" name="Freeform 522"/>
              <p:cNvSpPr>
                <a:spLocks/>
              </p:cNvSpPr>
              <p:nvPr/>
            </p:nvSpPr>
            <p:spPr bwMode="auto">
              <a:xfrm>
                <a:off x="7307263" y="2233613"/>
                <a:ext cx="284163" cy="457200"/>
              </a:xfrm>
              <a:custGeom>
                <a:avLst/>
                <a:gdLst>
                  <a:gd name="T0" fmla="*/ 26 w 26"/>
                  <a:gd name="T1" fmla="*/ 13 h 42"/>
                  <a:gd name="T2" fmla="*/ 26 w 26"/>
                  <a:gd name="T3" fmla="*/ 13 h 42"/>
                  <a:gd name="T4" fmla="*/ 13 w 26"/>
                  <a:gd name="T5" fmla="*/ 0 h 42"/>
                  <a:gd name="T6" fmla="*/ 0 w 26"/>
                  <a:gd name="T7" fmla="*/ 13 h 42"/>
                  <a:gd name="T8" fmla="*/ 0 w 26"/>
                  <a:gd name="T9" fmla="*/ 13 h 42"/>
                  <a:gd name="T10" fmla="*/ 0 w 26"/>
                  <a:gd name="T11" fmla="*/ 14 h 42"/>
                  <a:gd name="T12" fmla="*/ 8 w 26"/>
                  <a:gd name="T13" fmla="*/ 27 h 42"/>
                  <a:gd name="T14" fmla="*/ 13 w 26"/>
                  <a:gd name="T15" fmla="*/ 42 h 42"/>
                  <a:gd name="T16" fmla="*/ 18 w 26"/>
                  <a:gd name="T17" fmla="*/ 27 h 42"/>
                  <a:gd name="T18" fmla="*/ 26 w 26"/>
                  <a:gd name="T19" fmla="*/ 14 h 42"/>
                  <a:gd name="T20" fmla="*/ 26 w 26"/>
                  <a:gd name="T2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2">
                    <a:moveTo>
                      <a:pt x="26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1"/>
                      <a:pt x="13" y="0"/>
                    </a:cubicBezTo>
                    <a:cubicBezTo>
                      <a:pt x="6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8" y="27"/>
                    </a:cubicBezTo>
                    <a:cubicBezTo>
                      <a:pt x="12" y="32"/>
                      <a:pt x="13" y="42"/>
                      <a:pt x="13" y="42"/>
                    </a:cubicBezTo>
                    <a:cubicBezTo>
                      <a:pt x="13" y="42"/>
                      <a:pt x="14" y="32"/>
                      <a:pt x="18" y="27"/>
                    </a:cubicBezTo>
                    <a:cubicBezTo>
                      <a:pt x="22" y="23"/>
                      <a:pt x="26" y="19"/>
                      <a:pt x="26" y="14"/>
                    </a:cubicBezTo>
                    <a:cubicBezTo>
                      <a:pt x="26" y="14"/>
                      <a:pt x="26" y="14"/>
                      <a:pt x="26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C491C">
                      <a:shade val="30000"/>
                      <a:satMod val="115000"/>
                    </a:srgbClr>
                  </a:gs>
                  <a:gs pos="50000">
                    <a:srgbClr val="EC491C">
                      <a:shade val="67500"/>
                      <a:satMod val="115000"/>
                    </a:srgbClr>
                  </a:gs>
                  <a:gs pos="100000">
                    <a:srgbClr val="EC491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1113" cap="flat">
                <a:solidFill>
                  <a:srgbClr val="A4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Oval 523"/>
              <p:cNvSpPr>
                <a:spLocks noChangeArrowheads="1"/>
              </p:cNvSpPr>
              <p:nvPr/>
            </p:nvSpPr>
            <p:spPr bwMode="auto">
              <a:xfrm>
                <a:off x="7405688" y="2332038"/>
                <a:ext cx="87313" cy="873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19" name="Group 1718"/>
          <p:cNvGrpSpPr/>
          <p:nvPr/>
        </p:nvGrpSpPr>
        <p:grpSpPr>
          <a:xfrm>
            <a:off x="8180007" y="3371396"/>
            <a:ext cx="764954" cy="685578"/>
            <a:chOff x="8180007" y="3371396"/>
            <a:chExt cx="764954" cy="685578"/>
          </a:xfrm>
        </p:grpSpPr>
        <p:sp>
          <p:nvSpPr>
            <p:cNvPr id="101" name="Rectangle 100"/>
            <p:cNvSpPr/>
            <p:nvPr/>
          </p:nvSpPr>
          <p:spPr>
            <a:xfrm>
              <a:off x="8180007" y="3772281"/>
              <a:ext cx="764954" cy="284693"/>
            </a:xfrm>
            <a:prstGeom prst="rect">
              <a:avLst/>
            </a:prstGeom>
            <a:effectLst>
              <a:outerShdw blurRad="50800" dist="25400" dir="8100000" algn="tr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Oman</a:t>
              </a:r>
            </a:p>
          </p:txBody>
        </p:sp>
        <p:grpSp>
          <p:nvGrpSpPr>
            <p:cNvPr id="610" name="Group 609"/>
            <p:cNvGrpSpPr/>
            <p:nvPr/>
          </p:nvGrpSpPr>
          <p:grpSpPr>
            <a:xfrm>
              <a:off x="8479587" y="3371396"/>
              <a:ext cx="260883" cy="419743"/>
              <a:chOff x="7307263" y="2233613"/>
              <a:chExt cx="284163" cy="457200"/>
            </a:xfrm>
          </p:grpSpPr>
          <p:sp>
            <p:nvSpPr>
              <p:cNvPr id="611" name="Freeform 522"/>
              <p:cNvSpPr>
                <a:spLocks/>
              </p:cNvSpPr>
              <p:nvPr/>
            </p:nvSpPr>
            <p:spPr bwMode="auto">
              <a:xfrm>
                <a:off x="7307263" y="2233613"/>
                <a:ext cx="284163" cy="457200"/>
              </a:xfrm>
              <a:custGeom>
                <a:avLst/>
                <a:gdLst>
                  <a:gd name="T0" fmla="*/ 26 w 26"/>
                  <a:gd name="T1" fmla="*/ 13 h 42"/>
                  <a:gd name="T2" fmla="*/ 26 w 26"/>
                  <a:gd name="T3" fmla="*/ 13 h 42"/>
                  <a:gd name="T4" fmla="*/ 13 w 26"/>
                  <a:gd name="T5" fmla="*/ 0 h 42"/>
                  <a:gd name="T6" fmla="*/ 0 w 26"/>
                  <a:gd name="T7" fmla="*/ 13 h 42"/>
                  <a:gd name="T8" fmla="*/ 0 w 26"/>
                  <a:gd name="T9" fmla="*/ 13 h 42"/>
                  <a:gd name="T10" fmla="*/ 0 w 26"/>
                  <a:gd name="T11" fmla="*/ 14 h 42"/>
                  <a:gd name="T12" fmla="*/ 8 w 26"/>
                  <a:gd name="T13" fmla="*/ 27 h 42"/>
                  <a:gd name="T14" fmla="*/ 13 w 26"/>
                  <a:gd name="T15" fmla="*/ 42 h 42"/>
                  <a:gd name="T16" fmla="*/ 18 w 26"/>
                  <a:gd name="T17" fmla="*/ 27 h 42"/>
                  <a:gd name="T18" fmla="*/ 26 w 26"/>
                  <a:gd name="T19" fmla="*/ 14 h 42"/>
                  <a:gd name="T20" fmla="*/ 26 w 26"/>
                  <a:gd name="T2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2">
                    <a:moveTo>
                      <a:pt x="26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1"/>
                      <a:pt x="13" y="0"/>
                    </a:cubicBezTo>
                    <a:cubicBezTo>
                      <a:pt x="6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8" y="27"/>
                    </a:cubicBezTo>
                    <a:cubicBezTo>
                      <a:pt x="12" y="32"/>
                      <a:pt x="13" y="42"/>
                      <a:pt x="13" y="42"/>
                    </a:cubicBezTo>
                    <a:cubicBezTo>
                      <a:pt x="13" y="42"/>
                      <a:pt x="14" y="32"/>
                      <a:pt x="18" y="27"/>
                    </a:cubicBezTo>
                    <a:cubicBezTo>
                      <a:pt x="22" y="23"/>
                      <a:pt x="26" y="19"/>
                      <a:pt x="26" y="14"/>
                    </a:cubicBezTo>
                    <a:cubicBezTo>
                      <a:pt x="26" y="14"/>
                      <a:pt x="26" y="14"/>
                      <a:pt x="26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C491C">
                      <a:shade val="30000"/>
                      <a:satMod val="115000"/>
                    </a:srgbClr>
                  </a:gs>
                  <a:gs pos="50000">
                    <a:srgbClr val="EC491C">
                      <a:shade val="67500"/>
                      <a:satMod val="115000"/>
                    </a:srgbClr>
                  </a:gs>
                  <a:gs pos="100000">
                    <a:srgbClr val="EC491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1113" cap="flat">
                <a:solidFill>
                  <a:srgbClr val="A4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Oval 523"/>
              <p:cNvSpPr>
                <a:spLocks noChangeArrowheads="1"/>
              </p:cNvSpPr>
              <p:nvPr/>
            </p:nvSpPr>
            <p:spPr bwMode="auto">
              <a:xfrm>
                <a:off x="7405688" y="2332038"/>
                <a:ext cx="87313" cy="873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20" name="Group 1719"/>
          <p:cNvGrpSpPr/>
          <p:nvPr/>
        </p:nvGrpSpPr>
        <p:grpSpPr>
          <a:xfrm>
            <a:off x="5564321" y="2791200"/>
            <a:ext cx="1386663" cy="947838"/>
            <a:chOff x="5564321" y="2791200"/>
            <a:chExt cx="1386663" cy="947838"/>
          </a:xfrm>
        </p:grpSpPr>
        <p:sp>
          <p:nvSpPr>
            <p:cNvPr id="613" name="Rectangle 612"/>
            <p:cNvSpPr/>
            <p:nvPr/>
          </p:nvSpPr>
          <p:spPr>
            <a:xfrm flipH="1">
              <a:off x="5564321" y="3261984"/>
              <a:ext cx="1386663" cy="477054"/>
            </a:xfrm>
            <a:prstGeom prst="rect">
              <a:avLst/>
            </a:prstGeom>
            <a:effectLst>
              <a:outerShdw blurRad="50800" dist="25400" dir="8100000" algn="tr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Kingdom of</a:t>
              </a:r>
              <a:b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Saudi Arabia</a:t>
              </a:r>
            </a:p>
          </p:txBody>
        </p:sp>
        <p:grpSp>
          <p:nvGrpSpPr>
            <p:cNvPr id="614" name="Group 613"/>
            <p:cNvGrpSpPr/>
            <p:nvPr/>
          </p:nvGrpSpPr>
          <p:grpSpPr>
            <a:xfrm>
              <a:off x="6091907" y="2791200"/>
              <a:ext cx="260883" cy="419743"/>
              <a:chOff x="7307263" y="2233613"/>
              <a:chExt cx="284163" cy="457200"/>
            </a:xfrm>
          </p:grpSpPr>
          <p:sp>
            <p:nvSpPr>
              <p:cNvPr id="615" name="Freeform 522"/>
              <p:cNvSpPr>
                <a:spLocks/>
              </p:cNvSpPr>
              <p:nvPr/>
            </p:nvSpPr>
            <p:spPr bwMode="auto">
              <a:xfrm>
                <a:off x="7307263" y="2233613"/>
                <a:ext cx="284163" cy="457200"/>
              </a:xfrm>
              <a:custGeom>
                <a:avLst/>
                <a:gdLst>
                  <a:gd name="T0" fmla="*/ 26 w 26"/>
                  <a:gd name="T1" fmla="*/ 13 h 42"/>
                  <a:gd name="T2" fmla="*/ 26 w 26"/>
                  <a:gd name="T3" fmla="*/ 13 h 42"/>
                  <a:gd name="T4" fmla="*/ 13 w 26"/>
                  <a:gd name="T5" fmla="*/ 0 h 42"/>
                  <a:gd name="T6" fmla="*/ 0 w 26"/>
                  <a:gd name="T7" fmla="*/ 13 h 42"/>
                  <a:gd name="T8" fmla="*/ 0 w 26"/>
                  <a:gd name="T9" fmla="*/ 13 h 42"/>
                  <a:gd name="T10" fmla="*/ 0 w 26"/>
                  <a:gd name="T11" fmla="*/ 14 h 42"/>
                  <a:gd name="T12" fmla="*/ 8 w 26"/>
                  <a:gd name="T13" fmla="*/ 27 h 42"/>
                  <a:gd name="T14" fmla="*/ 13 w 26"/>
                  <a:gd name="T15" fmla="*/ 42 h 42"/>
                  <a:gd name="T16" fmla="*/ 18 w 26"/>
                  <a:gd name="T17" fmla="*/ 27 h 42"/>
                  <a:gd name="T18" fmla="*/ 26 w 26"/>
                  <a:gd name="T19" fmla="*/ 14 h 42"/>
                  <a:gd name="T20" fmla="*/ 26 w 26"/>
                  <a:gd name="T2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2">
                    <a:moveTo>
                      <a:pt x="26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1"/>
                      <a:pt x="13" y="0"/>
                    </a:cubicBezTo>
                    <a:cubicBezTo>
                      <a:pt x="6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8" y="27"/>
                    </a:cubicBezTo>
                    <a:cubicBezTo>
                      <a:pt x="12" y="32"/>
                      <a:pt x="13" y="42"/>
                      <a:pt x="13" y="42"/>
                    </a:cubicBezTo>
                    <a:cubicBezTo>
                      <a:pt x="13" y="42"/>
                      <a:pt x="14" y="32"/>
                      <a:pt x="18" y="27"/>
                    </a:cubicBezTo>
                    <a:cubicBezTo>
                      <a:pt x="22" y="23"/>
                      <a:pt x="26" y="19"/>
                      <a:pt x="26" y="14"/>
                    </a:cubicBezTo>
                    <a:cubicBezTo>
                      <a:pt x="26" y="14"/>
                      <a:pt x="26" y="14"/>
                      <a:pt x="26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C491C">
                      <a:shade val="30000"/>
                      <a:satMod val="115000"/>
                    </a:srgbClr>
                  </a:gs>
                  <a:gs pos="50000">
                    <a:srgbClr val="EC491C">
                      <a:shade val="67500"/>
                      <a:satMod val="115000"/>
                    </a:srgbClr>
                  </a:gs>
                  <a:gs pos="100000">
                    <a:srgbClr val="EC491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1113" cap="flat">
                <a:solidFill>
                  <a:srgbClr val="A4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Oval 523"/>
              <p:cNvSpPr>
                <a:spLocks noChangeArrowheads="1"/>
              </p:cNvSpPr>
              <p:nvPr/>
            </p:nvSpPr>
            <p:spPr bwMode="auto">
              <a:xfrm>
                <a:off x="7405688" y="2332038"/>
                <a:ext cx="87313" cy="873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228600" y="357604"/>
            <a:ext cx="6248400" cy="553998"/>
          </a:xfrm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BF8823"/>
                </a:solidFill>
              </a:rPr>
              <a:t>FUTURE VISION</a:t>
            </a:r>
            <a:endParaRPr lang="en-US" sz="3000" b="1" dirty="0">
              <a:solidFill>
                <a:srgbClr val="BF8823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159877" y="1398254"/>
            <a:ext cx="3448233" cy="1737160"/>
            <a:chOff x="1168821" y="1305182"/>
            <a:chExt cx="3567113" cy="1797050"/>
          </a:xfrm>
        </p:grpSpPr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1168821" y="1305182"/>
              <a:ext cx="3567113" cy="1797050"/>
            </a:xfrm>
            <a:custGeom>
              <a:avLst/>
              <a:gdLst>
                <a:gd name="T0" fmla="*/ 951 w 951"/>
                <a:gd name="T1" fmla="*/ 102 h 479"/>
                <a:gd name="T2" fmla="*/ 849 w 951"/>
                <a:gd name="T3" fmla="*/ 0 h 479"/>
                <a:gd name="T4" fmla="*/ 102 w 951"/>
                <a:gd name="T5" fmla="*/ 0 h 479"/>
                <a:gd name="T6" fmla="*/ 0 w 951"/>
                <a:gd name="T7" fmla="*/ 102 h 479"/>
                <a:gd name="T8" fmla="*/ 0 w 951"/>
                <a:gd name="T9" fmla="*/ 256 h 479"/>
                <a:gd name="T10" fmla="*/ 102 w 951"/>
                <a:gd name="T11" fmla="*/ 357 h 479"/>
                <a:gd name="T12" fmla="*/ 779 w 951"/>
                <a:gd name="T13" fmla="*/ 357 h 479"/>
                <a:gd name="T14" fmla="*/ 821 w 951"/>
                <a:gd name="T15" fmla="*/ 357 h 479"/>
                <a:gd name="T16" fmla="*/ 951 w 951"/>
                <a:gd name="T17" fmla="*/ 479 h 479"/>
                <a:gd name="T18" fmla="*/ 951 w 951"/>
                <a:gd name="T19" fmla="*/ 266 h 479"/>
                <a:gd name="T20" fmla="*/ 950 w 951"/>
                <a:gd name="T21" fmla="*/ 266 h 479"/>
                <a:gd name="T22" fmla="*/ 951 w 951"/>
                <a:gd name="T23" fmla="*/ 256 h 479"/>
                <a:gd name="T24" fmla="*/ 951 w 951"/>
                <a:gd name="T25" fmla="*/ 10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479">
                  <a:moveTo>
                    <a:pt x="951" y="102"/>
                  </a:moveTo>
                  <a:cubicBezTo>
                    <a:pt x="951" y="46"/>
                    <a:pt x="905" y="0"/>
                    <a:pt x="84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312"/>
                    <a:pt x="46" y="357"/>
                    <a:pt x="102" y="357"/>
                  </a:cubicBezTo>
                  <a:cubicBezTo>
                    <a:pt x="779" y="357"/>
                    <a:pt x="779" y="357"/>
                    <a:pt x="779" y="357"/>
                  </a:cubicBezTo>
                  <a:cubicBezTo>
                    <a:pt x="821" y="357"/>
                    <a:pt x="821" y="357"/>
                    <a:pt x="821" y="357"/>
                  </a:cubicBezTo>
                  <a:cubicBezTo>
                    <a:pt x="890" y="357"/>
                    <a:pt x="946" y="411"/>
                    <a:pt x="951" y="479"/>
                  </a:cubicBezTo>
                  <a:cubicBezTo>
                    <a:pt x="951" y="266"/>
                    <a:pt x="951" y="266"/>
                    <a:pt x="951" y="266"/>
                  </a:cubicBezTo>
                  <a:cubicBezTo>
                    <a:pt x="950" y="266"/>
                    <a:pt x="950" y="266"/>
                    <a:pt x="950" y="266"/>
                  </a:cubicBezTo>
                  <a:cubicBezTo>
                    <a:pt x="951" y="263"/>
                    <a:pt x="951" y="259"/>
                    <a:pt x="951" y="256"/>
                  </a:cubicBezTo>
                  <a:lnTo>
                    <a:pt x="951" y="10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69604" y="1356713"/>
              <a:ext cx="3550920" cy="1215661"/>
            </a:xfrm>
            <a:prstGeom prst="rect">
              <a:avLst/>
            </a:prstGeom>
            <a:effectLst>
              <a:outerShdw blurRad="50800" dist="25400" dir="8100000" algn="tr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MBM</a:t>
              </a:r>
              <a:endParaRPr lang="en-US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1500" b="1" dirty="0" smtClean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 BE KNOWN AS DUBAI’S OWN INTERNATIONAL LOGISTICS PROVIDER, WITH OFFICES &amp; WAREHOUSES IN EMIRATES &amp; GCC COUNTRIES</a:t>
              </a:r>
              <a:endParaRPr lang="en-US" sz="15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06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5" grpId="0"/>
      <p:bldP spid="83" grpId="0" animBg="1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/>
          <a:stretch/>
        </p:blipFill>
        <p:spPr>
          <a:xfrm>
            <a:off x="-20321" y="618912"/>
            <a:ext cx="5669749" cy="416736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body" sz="half" idx="2"/>
          </p:nvPr>
        </p:nvSpPr>
        <p:spPr>
          <a:xfrm>
            <a:off x="5704112" y="1695028"/>
            <a:ext cx="2906487" cy="3091250"/>
          </a:xfrm>
        </p:spPr>
        <p:txBody>
          <a:bodyPr anchor="t">
            <a:no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MBM LOGISTICS LLC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  <a:br>
              <a:rPr lang="en-US" sz="12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Office </a:t>
            </a:r>
            <a:r>
              <a:rPr lang="en-U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No. 706, </a:t>
            </a: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Business </a:t>
            </a:r>
            <a:r>
              <a:rPr lang="en-U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Point </a:t>
            </a: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Building, </a:t>
            </a:r>
            <a:r>
              <a:rPr lang="en-US" sz="1200" dirty="0" err="1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Deira</a:t>
            </a:r>
            <a:r>
              <a:rPr lang="en-U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Dubai, </a:t>
            </a: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UAE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ADDRESS</a:t>
            </a:r>
            <a:br>
              <a:rPr lang="en-US" sz="12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P.O.Box</a:t>
            </a: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127827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CALL</a:t>
            </a:r>
            <a:br>
              <a:rPr lang="en-US" sz="12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+971 </a:t>
            </a:r>
            <a:r>
              <a:rPr lang="en-US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4 294 </a:t>
            </a: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0805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br>
              <a:rPr lang="en-US" sz="1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haridas@mbmlogisticsintl.com murali@mbmlogisticsintl.com</a:t>
            </a:r>
          </a:p>
          <a:p>
            <a:pPr algn="r"/>
            <a:r>
              <a:rPr lang="en-US" sz="1600" b="1" u="sng" dirty="0" smtClean="0">
                <a:solidFill>
                  <a:srgbClr val="BF8823"/>
                </a:solidFill>
              </a:rPr>
              <a:t>www.mbmlogisticsintl.com</a:t>
            </a:r>
            <a:endParaRPr lang="en-US" sz="1600" b="1" u="sng" dirty="0">
              <a:solidFill>
                <a:srgbClr val="BF882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11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5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30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8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8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3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8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7525590" y="1514344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5660045" y="1080085"/>
            <a:ext cx="2929469" cy="445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BF922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900"/>
              </a:lnSpc>
            </a:pPr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REACH US </a:t>
            </a: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0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2" grpId="0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800" y="1324405"/>
            <a:ext cx="2512635" cy="48743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b" anchorCtr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200" b="0" spc="800" dirty="0" smtClean="0">
                <a:solidFill>
                  <a:schemeClr val="bg1"/>
                </a:solidFill>
              </a:rPr>
              <a:t>THANK YOU</a:t>
            </a:r>
            <a:endParaRPr lang="en-US" sz="2200" b="0" spc="8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089799" y="1869249"/>
            <a:ext cx="854235" cy="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FFFF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407461" y="318502"/>
            <a:ext cx="369784" cy="225889"/>
            <a:chOff x="3101975" y="125413"/>
            <a:chExt cx="1081088" cy="660400"/>
          </a:xfrm>
        </p:grpSpPr>
        <p:sp>
          <p:nvSpPr>
            <p:cNvPr id="61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2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63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00037" y="642131"/>
            <a:ext cx="720563" cy="310055"/>
            <a:chOff x="2495550" y="1071563"/>
            <a:chExt cx="2106613" cy="906463"/>
          </a:xfrm>
        </p:grpSpPr>
        <p:sp>
          <p:nvSpPr>
            <p:cNvPr id="65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grpSp>
          <p:nvGrpSpPr>
            <p:cNvPr id="66" name="Group 65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80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1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2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3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4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5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6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7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8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89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90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91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92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93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94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95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96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68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69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0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1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2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3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4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5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6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7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8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  <p:sp>
            <p:nvSpPr>
              <p:cNvPr id="79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2F2B20"/>
                  </a:solidFill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58871" y="494434"/>
            <a:ext cx="1005638" cy="147696"/>
            <a:chOff x="3836988" y="639763"/>
            <a:chExt cx="2940050" cy="431800"/>
          </a:xfrm>
        </p:grpSpPr>
        <p:sp>
          <p:nvSpPr>
            <p:cNvPr id="98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99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0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1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451781" y="494434"/>
            <a:ext cx="1019757" cy="147696"/>
            <a:chOff x="307975" y="639763"/>
            <a:chExt cx="2981326" cy="431800"/>
          </a:xfrm>
        </p:grpSpPr>
        <p:sp>
          <p:nvSpPr>
            <p:cNvPr id="103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4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5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6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330898" y="612265"/>
            <a:ext cx="457750" cy="213400"/>
            <a:chOff x="2878138" y="984250"/>
            <a:chExt cx="1338263" cy="623888"/>
          </a:xfrm>
        </p:grpSpPr>
        <p:sp>
          <p:nvSpPr>
            <p:cNvPr id="108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09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0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111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9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219784" y="518889"/>
            <a:ext cx="7232228" cy="1905815"/>
          </a:xfrm>
          <a:noFill/>
        </p:spPr>
        <p:txBody>
          <a:bodyPr anchor="ctr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The </a:t>
            </a:r>
            <a:r>
              <a:rPr lang="en-US" sz="1400" dirty="0">
                <a:solidFill>
                  <a:schemeClr val="bg1"/>
                </a:solidFill>
              </a:rPr>
              <a:t>last 20 years, Dubai has seen unprecedented growth, thanks to the developments in 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infrastructure </a:t>
            </a:r>
            <a:r>
              <a:rPr lang="en-US" sz="1400" dirty="0">
                <a:solidFill>
                  <a:schemeClr val="bg1"/>
                </a:solidFill>
              </a:rPr>
              <a:t>&amp; logistical </a:t>
            </a:r>
            <a:r>
              <a:rPr lang="en-US" sz="1400" dirty="0" smtClean="0">
                <a:solidFill>
                  <a:schemeClr val="bg1"/>
                </a:solidFill>
              </a:rPr>
              <a:t>capabilities  Jebel </a:t>
            </a:r>
            <a:r>
              <a:rPr lang="en-US" sz="1400" dirty="0">
                <a:solidFill>
                  <a:schemeClr val="bg1"/>
                </a:solidFill>
              </a:rPr>
              <a:t>Ali, Dubai World Central (DWC) &amp; Dubai Airport Free Zone (DAFZA) are way ahead in </a:t>
            </a:r>
            <a:r>
              <a:rPr lang="en-US" sz="1400" dirty="0" smtClean="0">
                <a:solidFill>
                  <a:schemeClr val="bg1"/>
                </a:solidFill>
              </a:rPr>
              <a:t>terms  of </a:t>
            </a:r>
            <a:r>
              <a:rPr lang="en-US" sz="1400" dirty="0">
                <a:solidFill>
                  <a:schemeClr val="bg1"/>
                </a:solidFill>
              </a:rPr>
              <a:t>capabilities &amp; </a:t>
            </a:r>
            <a:r>
              <a:rPr lang="en-US" sz="1400" dirty="0" smtClean="0">
                <a:solidFill>
                  <a:schemeClr val="bg1"/>
                </a:solidFill>
              </a:rPr>
              <a:t>capacity.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fast paced development of Dubai is an indication of its </a:t>
            </a:r>
            <a:r>
              <a:rPr lang="en-US" sz="1400" dirty="0" smtClean="0">
                <a:solidFill>
                  <a:schemeClr val="bg1"/>
                </a:solidFill>
              </a:rPr>
              <a:t>future  promise, as </a:t>
            </a:r>
            <a:r>
              <a:rPr lang="en-US" sz="1400" dirty="0">
                <a:solidFill>
                  <a:schemeClr val="bg1"/>
                </a:solidFill>
              </a:rPr>
              <a:t>a result global businesses are cashing on the Dubai’s value as a major </a:t>
            </a:r>
            <a:r>
              <a:rPr lang="en-US" sz="1400" dirty="0" smtClean="0">
                <a:solidFill>
                  <a:schemeClr val="bg1"/>
                </a:solidFill>
              </a:rPr>
              <a:t>inter-modal transshipment </a:t>
            </a:r>
            <a:r>
              <a:rPr lang="en-US" sz="1400" dirty="0">
                <a:solidFill>
                  <a:schemeClr val="bg1"/>
                </a:solidFill>
              </a:rPr>
              <a:t>HUB.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61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65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" name="Group 65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80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68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98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103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108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304800" y="537732"/>
            <a:ext cx="949709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74"/>
          <p:cNvSpPr txBox="1">
            <a:spLocks/>
          </p:cNvSpPr>
          <p:nvPr/>
        </p:nvSpPr>
        <p:spPr>
          <a:xfrm>
            <a:off x="228599" y="134866"/>
            <a:ext cx="5956443" cy="4179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9B771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DUBAI – UAE A </a:t>
            </a:r>
            <a:r>
              <a:rPr lang="en-US" sz="2800" b="1" dirty="0">
                <a:solidFill>
                  <a:schemeClr val="bg1"/>
                </a:solidFill>
              </a:rPr>
              <a:t>GLOBAL TRADE HUB</a:t>
            </a:r>
            <a:endParaRPr lang="en-US" sz="2800" b="1" dirty="0">
              <a:solidFill>
                <a:srgbClr val="BF88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4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  <p:bldP spid="57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" name="Group 1023"/>
          <p:cNvGrpSpPr>
            <a:grpSpLocks noChangeAspect="1"/>
          </p:cNvGrpSpPr>
          <p:nvPr/>
        </p:nvGrpSpPr>
        <p:grpSpPr>
          <a:xfrm>
            <a:off x="4732247" y="1466034"/>
            <a:ext cx="4297680" cy="884225"/>
            <a:chOff x="4689117" y="1466034"/>
            <a:chExt cx="4066144" cy="884225"/>
          </a:xfrm>
        </p:grpSpPr>
        <p:pic>
          <p:nvPicPr>
            <p:cNvPr id="129" name="Picture 128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89" y="1660184"/>
              <a:ext cx="1033272" cy="682177"/>
            </a:xfrm>
            <a:prstGeom prst="rect">
              <a:avLst/>
            </a:prstGeom>
          </p:spPr>
        </p:pic>
        <p:pic>
          <p:nvPicPr>
            <p:cNvPr id="131" name="Content Placeholder 79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605" y="1660184"/>
              <a:ext cx="1033272" cy="682178"/>
            </a:xfrm>
            <a:prstGeom prst="rect">
              <a:avLst/>
            </a:prstGeom>
          </p:spPr>
        </p:pic>
        <p:sp>
          <p:nvSpPr>
            <p:cNvPr id="152" name="Freeform 12"/>
            <p:cNvSpPr>
              <a:spLocks/>
            </p:cNvSpPr>
            <p:nvPr/>
          </p:nvSpPr>
          <p:spPr bwMode="auto">
            <a:xfrm>
              <a:off x="4689117" y="1466034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74938" y="1654329"/>
              <a:ext cx="1497368" cy="29751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CHARTERING</a:t>
              </a:r>
            </a:p>
          </p:txBody>
        </p:sp>
      </p:grpSp>
      <p:grpSp>
        <p:nvGrpSpPr>
          <p:cNvPr id="1028" name="Group 1027"/>
          <p:cNvGrpSpPr/>
          <p:nvPr/>
        </p:nvGrpSpPr>
        <p:grpSpPr>
          <a:xfrm>
            <a:off x="4732247" y="4000737"/>
            <a:ext cx="4297680" cy="884225"/>
            <a:chOff x="4689117" y="3031177"/>
            <a:chExt cx="4064286" cy="884225"/>
          </a:xfrm>
        </p:grpSpPr>
        <p:pic>
          <p:nvPicPr>
            <p:cNvPr id="145" name="Picture 144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14" y="3217420"/>
              <a:ext cx="1033272" cy="682177"/>
            </a:xfrm>
            <a:prstGeom prst="rect">
              <a:avLst/>
            </a:prstGeom>
          </p:spPr>
        </p:pic>
        <p:pic>
          <p:nvPicPr>
            <p:cNvPr id="147" name="Picture 146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120" y="3217420"/>
              <a:ext cx="1026283" cy="682177"/>
            </a:xfrm>
            <a:prstGeom prst="rect">
              <a:avLst/>
            </a:prstGeom>
          </p:spPr>
        </p:pic>
        <p:sp>
          <p:nvSpPr>
            <p:cNvPr id="154" name="Freeform 12"/>
            <p:cNvSpPr>
              <a:spLocks/>
            </p:cNvSpPr>
            <p:nvPr/>
          </p:nvSpPr>
          <p:spPr bwMode="auto">
            <a:xfrm>
              <a:off x="4689117" y="3031177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047765" y="3120155"/>
              <a:ext cx="1524544" cy="50270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CUSTOM FORMALITIES</a:t>
              </a: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71315" y="1466033"/>
            <a:ext cx="4297680" cy="935897"/>
            <a:chOff x="194554" y="1466034"/>
            <a:chExt cx="4060404" cy="88422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910" y="1653427"/>
              <a:ext cx="1029048" cy="682177"/>
            </a:xfrm>
            <a:prstGeom prst="rect">
              <a:avLst/>
            </a:prstGeom>
          </p:spPr>
        </p:pic>
        <p:pic>
          <p:nvPicPr>
            <p:cNvPr id="87" name="Content Placeholder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527" y="1653427"/>
              <a:ext cx="1029048" cy="682178"/>
            </a:xfrm>
            <a:prstGeom prst="rect">
              <a:avLst/>
            </a:prstGeom>
          </p:spPr>
        </p:pic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194554" y="1466034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4768" y="1544981"/>
              <a:ext cx="1801218" cy="50270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AIR &amp;</a:t>
              </a:r>
            </a:p>
            <a:p>
              <a:pPr>
                <a:lnSpc>
                  <a:spcPts val="1600"/>
                </a:lnSpc>
              </a:pPr>
              <a:r>
                <a:rPr lang="en-US" sz="1600" b="1" dirty="0"/>
                <a:t>SEA FREIGHT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315" y="4000737"/>
            <a:ext cx="4297680" cy="884225"/>
            <a:chOff x="194554" y="3031177"/>
            <a:chExt cx="4060404" cy="884225"/>
          </a:xfrm>
        </p:grpSpPr>
        <p:pic>
          <p:nvPicPr>
            <p:cNvPr id="105" name="Picture 104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527" y="3212698"/>
              <a:ext cx="1033272" cy="682177"/>
            </a:xfrm>
            <a:prstGeom prst="rect">
              <a:avLst/>
            </a:prstGeom>
          </p:spPr>
        </p:pic>
        <p:pic>
          <p:nvPicPr>
            <p:cNvPr id="107" name="Picture 106"/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686" y="3210663"/>
              <a:ext cx="1033272" cy="682177"/>
            </a:xfrm>
            <a:prstGeom prst="rect">
              <a:avLst/>
            </a:prstGeom>
          </p:spPr>
        </p:pic>
        <p:sp>
          <p:nvSpPr>
            <p:cNvPr id="150" name="Freeform 12"/>
            <p:cNvSpPr>
              <a:spLocks/>
            </p:cNvSpPr>
            <p:nvPr/>
          </p:nvSpPr>
          <p:spPr bwMode="auto">
            <a:xfrm>
              <a:off x="194554" y="3031177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4770" y="3113398"/>
              <a:ext cx="1801215" cy="50270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HEAVY LIFT &amp; PROJECT CARGO</a:t>
              </a:r>
            </a:p>
          </p:txBody>
        </p:sp>
      </p:grpSp>
      <p:sp>
        <p:nvSpPr>
          <p:cNvPr id="96" name="Title 74"/>
          <p:cNvSpPr txBox="1">
            <a:spLocks/>
          </p:cNvSpPr>
          <p:nvPr/>
        </p:nvSpPr>
        <p:spPr>
          <a:xfrm>
            <a:off x="228600" y="275146"/>
            <a:ext cx="4163346" cy="718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9B771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600" b="1" dirty="0">
                <a:solidFill>
                  <a:srgbClr val="BF882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WORLD CLASS LOGISTICS SUPPORT</a:t>
            </a:r>
            <a:endParaRPr lang="en-US" sz="2600" b="1" dirty="0">
              <a:solidFill>
                <a:srgbClr val="BF8823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732247" y="2732953"/>
            <a:ext cx="4297680" cy="885090"/>
            <a:chOff x="4689117" y="2243753"/>
            <a:chExt cx="4061918" cy="885090"/>
          </a:xfrm>
        </p:grpSpPr>
        <p:pic>
          <p:nvPicPr>
            <p:cNvPr id="99" name="Picture 98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605" y="2443043"/>
              <a:ext cx="1029048" cy="6858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89" y="2443043"/>
              <a:ext cx="1029046" cy="682177"/>
            </a:xfrm>
            <a:prstGeom prst="rect">
              <a:avLst/>
            </a:prstGeom>
          </p:spPr>
        </p:pic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4689117" y="2243753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39239" y="2334678"/>
              <a:ext cx="1554280" cy="50270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LAND TRANSPORT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1315" y="2759221"/>
            <a:ext cx="4297680" cy="884225"/>
            <a:chOff x="194554" y="2243753"/>
            <a:chExt cx="4059376" cy="884225"/>
          </a:xfrm>
        </p:grpSpPr>
        <p:pic>
          <p:nvPicPr>
            <p:cNvPr id="110" name="Picture 109"/>
            <p:cNvPicPr preferRelativeResize="0"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527" y="2436286"/>
              <a:ext cx="1033272" cy="682178"/>
            </a:xfrm>
            <a:prstGeom prst="rect">
              <a:avLst/>
            </a:prstGeom>
          </p:spPr>
        </p:pic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713" y="2436286"/>
              <a:ext cx="1031217" cy="685800"/>
            </a:xfrm>
            <a:prstGeom prst="rect">
              <a:avLst/>
            </a:prstGeom>
          </p:spPr>
        </p:pic>
        <p:sp>
          <p:nvSpPr>
            <p:cNvPr id="112" name="Freeform 12"/>
            <p:cNvSpPr>
              <a:spLocks/>
            </p:cNvSpPr>
            <p:nvPr/>
          </p:nvSpPr>
          <p:spPr bwMode="auto">
            <a:xfrm>
              <a:off x="194554" y="2243753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7943" y="2327922"/>
              <a:ext cx="1745974" cy="50270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WAREHOUSING &amp;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9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" name="Group 1023"/>
          <p:cNvGrpSpPr>
            <a:grpSpLocks noChangeAspect="1"/>
          </p:cNvGrpSpPr>
          <p:nvPr/>
        </p:nvGrpSpPr>
        <p:grpSpPr>
          <a:xfrm>
            <a:off x="4732247" y="1466034"/>
            <a:ext cx="4297680" cy="935380"/>
            <a:chOff x="4689117" y="1466034"/>
            <a:chExt cx="4062649" cy="884225"/>
          </a:xfrm>
        </p:grpSpPr>
        <p:pic>
          <p:nvPicPr>
            <p:cNvPr id="129" name="Picture 128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483" y="1660184"/>
              <a:ext cx="1026283" cy="682177"/>
            </a:xfrm>
            <a:prstGeom prst="rect">
              <a:avLst/>
            </a:prstGeom>
          </p:spPr>
        </p:pic>
        <p:pic>
          <p:nvPicPr>
            <p:cNvPr id="131" name="Content Placeholder 7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098" y="1660184"/>
              <a:ext cx="1026285" cy="682178"/>
            </a:xfrm>
            <a:prstGeom prst="rect">
              <a:avLst/>
            </a:prstGeom>
          </p:spPr>
        </p:pic>
        <p:sp>
          <p:nvSpPr>
            <p:cNvPr id="152" name="Freeform 12"/>
            <p:cNvSpPr>
              <a:spLocks/>
            </p:cNvSpPr>
            <p:nvPr/>
          </p:nvSpPr>
          <p:spPr bwMode="auto">
            <a:xfrm>
              <a:off x="4689117" y="1466034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853990" y="1550326"/>
              <a:ext cx="1718316" cy="50552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 smtClean="0"/>
                <a:t>PROCUREMENT OF SOC </a:t>
              </a:r>
              <a:endParaRPr lang="en-US" sz="1600" b="1" dirty="0"/>
            </a:p>
          </p:txBody>
        </p:sp>
      </p:grpSp>
      <p:grpSp>
        <p:nvGrpSpPr>
          <p:cNvPr id="1025" name="Group 1024"/>
          <p:cNvGrpSpPr>
            <a:grpSpLocks noChangeAspect="1"/>
          </p:cNvGrpSpPr>
          <p:nvPr/>
        </p:nvGrpSpPr>
        <p:grpSpPr>
          <a:xfrm>
            <a:off x="4732247" y="2707515"/>
            <a:ext cx="4297680" cy="936778"/>
            <a:chOff x="4689117" y="2243753"/>
            <a:chExt cx="4060536" cy="885090"/>
          </a:xfrm>
        </p:grpSpPr>
        <p:pic>
          <p:nvPicPr>
            <p:cNvPr id="130" name="Picture 129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605" y="2443043"/>
              <a:ext cx="1029048" cy="68580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370" y="2443043"/>
              <a:ext cx="1026283" cy="682177"/>
            </a:xfrm>
            <a:prstGeom prst="rect">
              <a:avLst/>
            </a:prstGeom>
          </p:spPr>
        </p:pic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4689117" y="2243753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039239" y="2333267"/>
              <a:ext cx="1554280" cy="50552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 smtClean="0"/>
                <a:t>CARGO SURVEY &amp; INSPECTION</a:t>
              </a:r>
              <a:endParaRPr lang="en-US" sz="1600" b="1" dirty="0"/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1315" y="1466032"/>
            <a:ext cx="4297680" cy="936214"/>
            <a:chOff x="332570" y="1466034"/>
            <a:chExt cx="4059021" cy="88422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308" y="1653427"/>
              <a:ext cx="1026283" cy="682177"/>
            </a:xfrm>
            <a:prstGeom prst="rect">
              <a:avLst/>
            </a:prstGeom>
          </p:spPr>
        </p:pic>
        <p:pic>
          <p:nvPicPr>
            <p:cNvPr id="87" name="Content Placeholder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543" y="1653427"/>
              <a:ext cx="1029048" cy="682178"/>
            </a:xfrm>
            <a:prstGeom prst="rect">
              <a:avLst/>
            </a:prstGeom>
          </p:spPr>
        </p:pic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332570" y="1466034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2784" y="1543570"/>
              <a:ext cx="1801218" cy="50552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 smtClean="0"/>
                <a:t>CARGO INSURANCE</a:t>
              </a:r>
              <a:endParaRPr lang="en-US" sz="1600" b="1" dirty="0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71315" y="2707040"/>
            <a:ext cx="4297680" cy="936134"/>
            <a:chOff x="194554" y="2243753"/>
            <a:chExt cx="4059376" cy="884225"/>
          </a:xfrm>
        </p:grpSpPr>
        <p:pic>
          <p:nvPicPr>
            <p:cNvPr id="86" name="Picture 85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527" y="2436286"/>
              <a:ext cx="1033272" cy="682178"/>
            </a:xfrm>
            <a:prstGeom prst="rect">
              <a:avLst/>
            </a:prstGeom>
          </p:spPr>
        </p:pic>
        <p:pic>
          <p:nvPicPr>
            <p:cNvPr id="106" name="Picture 105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713" y="2436286"/>
              <a:ext cx="1031217" cy="685456"/>
            </a:xfrm>
            <a:prstGeom prst="rect">
              <a:avLst/>
            </a:prstGeom>
          </p:spPr>
        </p:pic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194554" y="2243753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87943" y="2326511"/>
              <a:ext cx="1745974" cy="50552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 smtClean="0"/>
                <a:t>PACKING &amp; CRATING</a:t>
              </a:r>
              <a:endParaRPr lang="en-US" sz="1600" b="1" dirty="0"/>
            </a:p>
          </p:txBody>
        </p: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71315" y="3947967"/>
            <a:ext cx="4297680" cy="936995"/>
            <a:chOff x="194554" y="3809464"/>
            <a:chExt cx="4055642" cy="884225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528" y="3984257"/>
              <a:ext cx="1029046" cy="682177"/>
            </a:xfrm>
            <a:prstGeom prst="rect">
              <a:avLst/>
            </a:prstGeom>
          </p:spPr>
        </p:pic>
        <p:pic>
          <p:nvPicPr>
            <p:cNvPr id="108" name="Picture 107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148" y="3984257"/>
              <a:ext cx="1029048" cy="684014"/>
            </a:xfrm>
            <a:prstGeom prst="rect">
              <a:avLst/>
            </a:prstGeom>
          </p:spPr>
        </p:pic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194554" y="3809464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4554" y="3896022"/>
              <a:ext cx="1821116" cy="50270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DANGEROUS</a:t>
              </a:r>
            </a:p>
            <a:p>
              <a:pPr>
                <a:lnSpc>
                  <a:spcPts val="1600"/>
                </a:lnSpc>
              </a:pPr>
              <a:r>
                <a:rPr lang="en-US" sz="1600" b="1" dirty="0"/>
                <a:t>GOODS HANDLING</a:t>
              </a:r>
            </a:p>
          </p:txBody>
        </p:sp>
      </p:grpSp>
      <p:sp>
        <p:nvSpPr>
          <p:cNvPr id="96" name="Title 74"/>
          <p:cNvSpPr txBox="1">
            <a:spLocks/>
          </p:cNvSpPr>
          <p:nvPr/>
        </p:nvSpPr>
        <p:spPr>
          <a:xfrm>
            <a:off x="228600" y="271748"/>
            <a:ext cx="4163346" cy="7257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9B771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600" b="1" dirty="0">
                <a:solidFill>
                  <a:srgbClr val="BF882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WORLD CLASS LOGISTICS SUPPORT</a:t>
            </a:r>
            <a:endParaRPr lang="en-US" sz="2600" b="1" dirty="0">
              <a:solidFill>
                <a:srgbClr val="BF8823"/>
              </a:solidFill>
            </a:endParaRPr>
          </a:p>
        </p:txBody>
      </p:sp>
      <p:grpSp>
        <p:nvGrpSpPr>
          <p:cNvPr id="119" name="Group 118"/>
          <p:cNvGrpSpPr>
            <a:grpSpLocks noChangeAspect="1"/>
          </p:cNvGrpSpPr>
          <p:nvPr/>
        </p:nvGrpSpPr>
        <p:grpSpPr>
          <a:xfrm>
            <a:off x="4732247" y="3950394"/>
            <a:ext cx="4297680" cy="934568"/>
            <a:chOff x="4690726" y="3809464"/>
            <a:chExt cx="4066172" cy="884225"/>
          </a:xfrm>
        </p:grpSpPr>
        <p:pic>
          <p:nvPicPr>
            <p:cNvPr id="120" name="Picture 119"/>
            <p:cNvPicPr preferRelativeResize="0"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14" y="3991014"/>
              <a:ext cx="1033272" cy="682177"/>
            </a:xfrm>
            <a:prstGeom prst="rect">
              <a:avLst/>
            </a:prstGeom>
          </p:spPr>
        </p:pic>
        <p:pic>
          <p:nvPicPr>
            <p:cNvPr id="121" name="Picture 120"/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26" y="3990283"/>
              <a:ext cx="1033272" cy="682177"/>
            </a:xfrm>
            <a:prstGeom prst="rect">
              <a:avLst/>
            </a:prstGeom>
          </p:spPr>
        </p:pic>
        <p:sp>
          <p:nvSpPr>
            <p:cNvPr id="122" name="Freeform 12"/>
            <p:cNvSpPr>
              <a:spLocks/>
            </p:cNvSpPr>
            <p:nvPr/>
          </p:nvSpPr>
          <p:spPr bwMode="auto">
            <a:xfrm>
              <a:off x="4690726" y="3809464"/>
              <a:ext cx="1983488" cy="884225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928269" y="4005370"/>
              <a:ext cx="1657009" cy="29751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lnSpc>
                  <a:spcPts val="2000"/>
                </a:lnSpc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en-US" sz="1600" b="1" dirty="0"/>
                <a:t>AOG SHIPMENTS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37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5973" r="3030"/>
          <a:stretch/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2004391" y="3540294"/>
            <a:ext cx="5135218" cy="355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BF922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OVERSEAS FREIGHT FORWARDERS</a:t>
            </a:r>
            <a:endParaRPr lang="en-US" sz="2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97146" y="4076576"/>
            <a:ext cx="949709" cy="45342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36841" y="4215365"/>
            <a:ext cx="827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NETWORK OF AGENTS IN </a:t>
            </a:r>
            <a:r>
              <a:rPr lang="en-US" sz="2200" b="1" dirty="0">
                <a:solidFill>
                  <a:schemeClr val="bg1"/>
                </a:solidFill>
              </a:rPr>
              <a:t>90 </a:t>
            </a:r>
            <a:r>
              <a:rPr lang="en-US" sz="2200" b="1" dirty="0" smtClean="0">
                <a:solidFill>
                  <a:schemeClr val="bg1"/>
                </a:solidFill>
              </a:rPr>
              <a:t>COUNTRIES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SERVICE </a:t>
            </a:r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sz="2200" b="1" dirty="0">
                <a:solidFill>
                  <a:schemeClr val="bg1"/>
                </a:solidFill>
              </a:rPr>
              <a:t>200 AIR &amp; SEA </a:t>
            </a:r>
            <a:r>
              <a:rPr lang="en-US" sz="2200" b="1" dirty="0" smtClean="0">
                <a:solidFill>
                  <a:schemeClr val="bg1"/>
                </a:solidFill>
              </a:rPr>
              <a:t>PORTS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1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 build="p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228600" y="311438"/>
            <a:ext cx="6248400" cy="646331"/>
          </a:xfr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BF8823"/>
                </a:solidFill>
              </a:rPr>
              <a:t>STRENGTHS</a:t>
            </a:r>
            <a:endParaRPr lang="en-US" b="1" dirty="0">
              <a:solidFill>
                <a:srgbClr val="BF8823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799431" y="3351058"/>
            <a:ext cx="2645242" cy="1585513"/>
            <a:chOff x="4799431" y="3351058"/>
            <a:chExt cx="2645242" cy="1585513"/>
          </a:xfrm>
        </p:grpSpPr>
        <p:sp>
          <p:nvSpPr>
            <p:cNvPr id="66" name="Freeform 18"/>
            <p:cNvSpPr>
              <a:spLocks/>
            </p:cNvSpPr>
            <p:nvPr/>
          </p:nvSpPr>
          <p:spPr bwMode="auto">
            <a:xfrm flipH="1">
              <a:off x="4799431" y="3351058"/>
              <a:ext cx="2645242" cy="1585513"/>
            </a:xfrm>
            <a:custGeom>
              <a:avLst/>
              <a:gdLst>
                <a:gd name="T0" fmla="*/ 686 w 686"/>
                <a:gd name="T1" fmla="*/ 87 h 411"/>
                <a:gd name="T2" fmla="*/ 599 w 686"/>
                <a:gd name="T3" fmla="*/ 0 h 411"/>
                <a:gd name="T4" fmla="*/ 87 w 686"/>
                <a:gd name="T5" fmla="*/ 0 h 411"/>
                <a:gd name="T6" fmla="*/ 0 w 686"/>
                <a:gd name="T7" fmla="*/ 87 h 411"/>
                <a:gd name="T8" fmla="*/ 0 w 686"/>
                <a:gd name="T9" fmla="*/ 220 h 411"/>
                <a:gd name="T10" fmla="*/ 87 w 686"/>
                <a:gd name="T11" fmla="*/ 307 h 411"/>
                <a:gd name="T12" fmla="*/ 539 w 686"/>
                <a:gd name="T13" fmla="*/ 307 h 411"/>
                <a:gd name="T14" fmla="*/ 574 w 686"/>
                <a:gd name="T15" fmla="*/ 307 h 411"/>
                <a:gd name="T16" fmla="*/ 686 w 686"/>
                <a:gd name="T17" fmla="*/ 411 h 411"/>
                <a:gd name="T18" fmla="*/ 686 w 686"/>
                <a:gd name="T19" fmla="*/ 228 h 411"/>
                <a:gd name="T20" fmla="*/ 685 w 686"/>
                <a:gd name="T21" fmla="*/ 228 h 411"/>
                <a:gd name="T22" fmla="*/ 686 w 686"/>
                <a:gd name="T23" fmla="*/ 220 h 411"/>
                <a:gd name="T24" fmla="*/ 686 w 686"/>
                <a:gd name="T25" fmla="*/ 8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411">
                  <a:moveTo>
                    <a:pt x="686" y="87"/>
                  </a:moveTo>
                  <a:cubicBezTo>
                    <a:pt x="686" y="39"/>
                    <a:pt x="647" y="0"/>
                    <a:pt x="59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68"/>
                    <a:pt x="39" y="307"/>
                    <a:pt x="87" y="307"/>
                  </a:cubicBezTo>
                  <a:cubicBezTo>
                    <a:pt x="539" y="307"/>
                    <a:pt x="539" y="307"/>
                    <a:pt x="539" y="307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33" y="307"/>
                    <a:pt x="682" y="353"/>
                    <a:pt x="686" y="411"/>
                  </a:cubicBezTo>
                  <a:cubicBezTo>
                    <a:pt x="686" y="228"/>
                    <a:pt x="686" y="228"/>
                    <a:pt x="686" y="228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86" y="225"/>
                    <a:pt x="686" y="223"/>
                    <a:pt x="686" y="220"/>
                  </a:cubicBezTo>
                  <a:lnTo>
                    <a:pt x="686" y="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flipH="1">
              <a:off x="4976601" y="3534645"/>
              <a:ext cx="2322413" cy="86177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EXPERIENCED</a:t>
              </a:r>
              <a:r>
                <a:rPr lang="en-US" sz="2000" dirty="0" smtClean="0">
                  <a:solidFill>
                    <a:schemeClr val="bg1"/>
                  </a:solidFill>
                </a:rPr>
                <a:t> LOGISTICS </a:t>
              </a:r>
              <a:r>
                <a:rPr lang="en-US" sz="2000" dirty="0">
                  <a:solidFill>
                    <a:schemeClr val="bg1"/>
                  </a:solidFill>
                </a:rPr>
                <a:t>PROFESSIONALS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99432" y="2185773"/>
            <a:ext cx="2909034" cy="1585115"/>
            <a:chOff x="4799432" y="2185773"/>
            <a:chExt cx="2909034" cy="1585115"/>
          </a:xfrm>
        </p:grpSpPr>
        <p:sp>
          <p:nvSpPr>
            <p:cNvPr id="95" name="Freeform 18"/>
            <p:cNvSpPr>
              <a:spLocks/>
            </p:cNvSpPr>
            <p:nvPr/>
          </p:nvSpPr>
          <p:spPr bwMode="auto">
            <a:xfrm flipH="1">
              <a:off x="4799432" y="2185773"/>
              <a:ext cx="2909034" cy="1585115"/>
            </a:xfrm>
            <a:custGeom>
              <a:avLst/>
              <a:gdLst>
                <a:gd name="T0" fmla="*/ 686 w 686"/>
                <a:gd name="T1" fmla="*/ 87 h 411"/>
                <a:gd name="T2" fmla="*/ 599 w 686"/>
                <a:gd name="T3" fmla="*/ 0 h 411"/>
                <a:gd name="T4" fmla="*/ 87 w 686"/>
                <a:gd name="T5" fmla="*/ 0 h 411"/>
                <a:gd name="T6" fmla="*/ 0 w 686"/>
                <a:gd name="T7" fmla="*/ 87 h 411"/>
                <a:gd name="T8" fmla="*/ 0 w 686"/>
                <a:gd name="T9" fmla="*/ 220 h 411"/>
                <a:gd name="T10" fmla="*/ 87 w 686"/>
                <a:gd name="T11" fmla="*/ 307 h 411"/>
                <a:gd name="T12" fmla="*/ 539 w 686"/>
                <a:gd name="T13" fmla="*/ 307 h 411"/>
                <a:gd name="T14" fmla="*/ 574 w 686"/>
                <a:gd name="T15" fmla="*/ 307 h 411"/>
                <a:gd name="T16" fmla="*/ 686 w 686"/>
                <a:gd name="T17" fmla="*/ 411 h 411"/>
                <a:gd name="T18" fmla="*/ 686 w 686"/>
                <a:gd name="T19" fmla="*/ 228 h 411"/>
                <a:gd name="T20" fmla="*/ 685 w 686"/>
                <a:gd name="T21" fmla="*/ 228 h 411"/>
                <a:gd name="T22" fmla="*/ 686 w 686"/>
                <a:gd name="T23" fmla="*/ 220 h 411"/>
                <a:gd name="T24" fmla="*/ 686 w 686"/>
                <a:gd name="T25" fmla="*/ 8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411">
                  <a:moveTo>
                    <a:pt x="686" y="87"/>
                  </a:moveTo>
                  <a:cubicBezTo>
                    <a:pt x="686" y="39"/>
                    <a:pt x="647" y="0"/>
                    <a:pt x="59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68"/>
                    <a:pt x="39" y="307"/>
                    <a:pt x="87" y="307"/>
                  </a:cubicBezTo>
                  <a:cubicBezTo>
                    <a:pt x="539" y="307"/>
                    <a:pt x="539" y="307"/>
                    <a:pt x="539" y="307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33" y="307"/>
                    <a:pt x="682" y="353"/>
                    <a:pt x="686" y="411"/>
                  </a:cubicBezTo>
                  <a:cubicBezTo>
                    <a:pt x="686" y="228"/>
                    <a:pt x="686" y="228"/>
                    <a:pt x="686" y="228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86" y="225"/>
                    <a:pt x="686" y="223"/>
                    <a:pt x="686" y="220"/>
                  </a:cubicBezTo>
                  <a:lnTo>
                    <a:pt x="686" y="87"/>
                  </a:lnTo>
                  <a:close/>
                </a:path>
              </a:pathLst>
            </a:custGeom>
            <a:solidFill>
              <a:srgbClr val="0F97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73294" y="2376620"/>
              <a:ext cx="2463286" cy="86177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STRONG NETWORK OF OVERSEAS PARTNERS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799433" y="1047014"/>
            <a:ext cx="3162300" cy="1563688"/>
            <a:chOff x="4799433" y="1047014"/>
            <a:chExt cx="3162300" cy="1563688"/>
          </a:xfrm>
        </p:grpSpPr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799433" y="1047014"/>
              <a:ext cx="3162300" cy="1563688"/>
            </a:xfrm>
            <a:custGeom>
              <a:avLst/>
              <a:gdLst>
                <a:gd name="T0" fmla="*/ 0 w 843"/>
                <a:gd name="T1" fmla="*/ 88 h 417"/>
                <a:gd name="T2" fmla="*/ 89 w 843"/>
                <a:gd name="T3" fmla="*/ 0 h 417"/>
                <a:gd name="T4" fmla="*/ 755 w 843"/>
                <a:gd name="T5" fmla="*/ 0 h 417"/>
                <a:gd name="T6" fmla="*/ 843 w 843"/>
                <a:gd name="T7" fmla="*/ 88 h 417"/>
                <a:gd name="T8" fmla="*/ 843 w 843"/>
                <a:gd name="T9" fmla="*/ 223 h 417"/>
                <a:gd name="T10" fmla="*/ 755 w 843"/>
                <a:gd name="T11" fmla="*/ 312 h 417"/>
                <a:gd name="T12" fmla="*/ 758 w 843"/>
                <a:gd name="T13" fmla="*/ 312 h 417"/>
                <a:gd name="T14" fmla="*/ 113 w 843"/>
                <a:gd name="T15" fmla="*/ 312 h 417"/>
                <a:gd name="T16" fmla="*/ 0 w 843"/>
                <a:gd name="T17" fmla="*/ 417 h 417"/>
                <a:gd name="T18" fmla="*/ 0 w 843"/>
                <a:gd name="T19" fmla="*/ 231 h 417"/>
                <a:gd name="T20" fmla="*/ 1 w 843"/>
                <a:gd name="T21" fmla="*/ 231 h 417"/>
                <a:gd name="T22" fmla="*/ 0 w 843"/>
                <a:gd name="T23" fmla="*/ 223 h 417"/>
                <a:gd name="T24" fmla="*/ 0 w 843"/>
                <a:gd name="T25" fmla="*/ 8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417">
                  <a:moveTo>
                    <a:pt x="0" y="88"/>
                  </a:moveTo>
                  <a:cubicBezTo>
                    <a:pt x="0" y="39"/>
                    <a:pt x="40" y="0"/>
                    <a:pt x="89" y="0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804" y="0"/>
                    <a:pt x="843" y="39"/>
                    <a:pt x="843" y="88"/>
                  </a:cubicBezTo>
                  <a:cubicBezTo>
                    <a:pt x="843" y="223"/>
                    <a:pt x="843" y="223"/>
                    <a:pt x="843" y="223"/>
                  </a:cubicBezTo>
                  <a:cubicBezTo>
                    <a:pt x="843" y="272"/>
                    <a:pt x="804" y="312"/>
                    <a:pt x="755" y="312"/>
                  </a:cubicBezTo>
                  <a:cubicBezTo>
                    <a:pt x="758" y="312"/>
                    <a:pt x="758" y="312"/>
                    <a:pt x="758" y="312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53" y="312"/>
                    <a:pt x="4" y="358"/>
                    <a:pt x="0" y="41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0" y="229"/>
                    <a:pt x="0" y="226"/>
                    <a:pt x="0" y="223"/>
                  </a:cubicBezTo>
                  <a:lnTo>
                    <a:pt x="0" y="8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68509" y="1248448"/>
              <a:ext cx="2885351" cy="73462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MBM IS A BIG</a:t>
              </a: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BRAND ON IT’S OWN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521303" y="2640666"/>
            <a:ext cx="3209614" cy="1536643"/>
            <a:chOff x="1521303" y="2640666"/>
            <a:chExt cx="3209614" cy="1536643"/>
          </a:xfrm>
        </p:grpSpPr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1521303" y="2640666"/>
              <a:ext cx="3209614" cy="1536643"/>
            </a:xfrm>
            <a:custGeom>
              <a:avLst/>
              <a:gdLst>
                <a:gd name="T0" fmla="*/ 917 w 917"/>
                <a:gd name="T1" fmla="*/ 93 h 439"/>
                <a:gd name="T2" fmla="*/ 824 w 917"/>
                <a:gd name="T3" fmla="*/ 0 h 439"/>
                <a:gd name="T4" fmla="*/ 93 w 917"/>
                <a:gd name="T5" fmla="*/ 0 h 439"/>
                <a:gd name="T6" fmla="*/ 0 w 917"/>
                <a:gd name="T7" fmla="*/ 93 h 439"/>
                <a:gd name="T8" fmla="*/ 0 w 917"/>
                <a:gd name="T9" fmla="*/ 235 h 439"/>
                <a:gd name="T10" fmla="*/ 93 w 917"/>
                <a:gd name="T11" fmla="*/ 328 h 439"/>
                <a:gd name="T12" fmla="*/ 760 w 917"/>
                <a:gd name="T13" fmla="*/ 328 h 439"/>
                <a:gd name="T14" fmla="*/ 798 w 917"/>
                <a:gd name="T15" fmla="*/ 328 h 439"/>
                <a:gd name="T16" fmla="*/ 917 w 917"/>
                <a:gd name="T17" fmla="*/ 439 h 439"/>
                <a:gd name="T18" fmla="*/ 917 w 917"/>
                <a:gd name="T19" fmla="*/ 244 h 439"/>
                <a:gd name="T20" fmla="*/ 916 w 917"/>
                <a:gd name="T21" fmla="*/ 244 h 439"/>
                <a:gd name="T22" fmla="*/ 917 w 917"/>
                <a:gd name="T23" fmla="*/ 235 h 439"/>
                <a:gd name="T24" fmla="*/ 917 w 917"/>
                <a:gd name="T25" fmla="*/ 9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439">
                  <a:moveTo>
                    <a:pt x="917" y="93"/>
                  </a:moveTo>
                  <a:cubicBezTo>
                    <a:pt x="917" y="42"/>
                    <a:pt x="875" y="0"/>
                    <a:pt x="8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86"/>
                    <a:pt x="42" y="328"/>
                    <a:pt x="93" y="328"/>
                  </a:cubicBezTo>
                  <a:cubicBezTo>
                    <a:pt x="760" y="328"/>
                    <a:pt x="760" y="328"/>
                    <a:pt x="760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61" y="328"/>
                    <a:pt x="912" y="377"/>
                    <a:pt x="917" y="439"/>
                  </a:cubicBezTo>
                  <a:cubicBezTo>
                    <a:pt x="917" y="244"/>
                    <a:pt x="917" y="244"/>
                    <a:pt x="917" y="244"/>
                  </a:cubicBezTo>
                  <a:cubicBezTo>
                    <a:pt x="916" y="244"/>
                    <a:pt x="916" y="244"/>
                    <a:pt x="916" y="244"/>
                  </a:cubicBezTo>
                  <a:cubicBezTo>
                    <a:pt x="917" y="241"/>
                    <a:pt x="917" y="238"/>
                    <a:pt x="917" y="235"/>
                  </a:cubicBezTo>
                  <a:lnTo>
                    <a:pt x="917" y="9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3811" y="2778172"/>
              <a:ext cx="2826298" cy="86177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KNOWLEDGE OF LOCAL AND INTERNATIONAL LOGISTICS </a:t>
              </a:r>
              <a:r>
                <a:rPr lang="en-US" sz="2000" dirty="0" smtClean="0">
                  <a:solidFill>
                    <a:schemeClr val="bg1"/>
                  </a:solidFill>
                </a:rPr>
                <a:t>PRACTICES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168821" y="1305182"/>
            <a:ext cx="3567113" cy="1797050"/>
            <a:chOff x="1168821" y="1305182"/>
            <a:chExt cx="3567113" cy="1797050"/>
          </a:xfrm>
        </p:grpSpPr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1168821" y="1305182"/>
              <a:ext cx="3567113" cy="1797050"/>
            </a:xfrm>
            <a:custGeom>
              <a:avLst/>
              <a:gdLst>
                <a:gd name="T0" fmla="*/ 951 w 951"/>
                <a:gd name="T1" fmla="*/ 102 h 479"/>
                <a:gd name="T2" fmla="*/ 849 w 951"/>
                <a:gd name="T3" fmla="*/ 0 h 479"/>
                <a:gd name="T4" fmla="*/ 102 w 951"/>
                <a:gd name="T5" fmla="*/ 0 h 479"/>
                <a:gd name="T6" fmla="*/ 0 w 951"/>
                <a:gd name="T7" fmla="*/ 102 h 479"/>
                <a:gd name="T8" fmla="*/ 0 w 951"/>
                <a:gd name="T9" fmla="*/ 256 h 479"/>
                <a:gd name="T10" fmla="*/ 102 w 951"/>
                <a:gd name="T11" fmla="*/ 357 h 479"/>
                <a:gd name="T12" fmla="*/ 779 w 951"/>
                <a:gd name="T13" fmla="*/ 357 h 479"/>
                <a:gd name="T14" fmla="*/ 821 w 951"/>
                <a:gd name="T15" fmla="*/ 357 h 479"/>
                <a:gd name="T16" fmla="*/ 951 w 951"/>
                <a:gd name="T17" fmla="*/ 479 h 479"/>
                <a:gd name="T18" fmla="*/ 951 w 951"/>
                <a:gd name="T19" fmla="*/ 266 h 479"/>
                <a:gd name="T20" fmla="*/ 950 w 951"/>
                <a:gd name="T21" fmla="*/ 266 h 479"/>
                <a:gd name="T22" fmla="*/ 951 w 951"/>
                <a:gd name="T23" fmla="*/ 256 h 479"/>
                <a:gd name="T24" fmla="*/ 951 w 951"/>
                <a:gd name="T25" fmla="*/ 10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479">
                  <a:moveTo>
                    <a:pt x="951" y="102"/>
                  </a:moveTo>
                  <a:cubicBezTo>
                    <a:pt x="951" y="46"/>
                    <a:pt x="905" y="0"/>
                    <a:pt x="84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312"/>
                    <a:pt x="46" y="357"/>
                    <a:pt x="102" y="357"/>
                  </a:cubicBezTo>
                  <a:cubicBezTo>
                    <a:pt x="779" y="357"/>
                    <a:pt x="779" y="357"/>
                    <a:pt x="779" y="357"/>
                  </a:cubicBezTo>
                  <a:cubicBezTo>
                    <a:pt x="821" y="357"/>
                    <a:pt x="821" y="357"/>
                    <a:pt x="821" y="357"/>
                  </a:cubicBezTo>
                  <a:cubicBezTo>
                    <a:pt x="890" y="357"/>
                    <a:pt x="946" y="411"/>
                    <a:pt x="951" y="479"/>
                  </a:cubicBezTo>
                  <a:cubicBezTo>
                    <a:pt x="951" y="266"/>
                    <a:pt x="951" y="266"/>
                    <a:pt x="951" y="266"/>
                  </a:cubicBezTo>
                  <a:cubicBezTo>
                    <a:pt x="950" y="266"/>
                    <a:pt x="950" y="266"/>
                    <a:pt x="950" y="266"/>
                  </a:cubicBezTo>
                  <a:cubicBezTo>
                    <a:pt x="951" y="263"/>
                    <a:pt x="951" y="259"/>
                    <a:pt x="951" y="256"/>
                  </a:cubicBezTo>
                  <a:lnTo>
                    <a:pt x="951" y="10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836859" y="1551102"/>
              <a:ext cx="2674189" cy="86177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15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GOOD RELATIONSHIP WITH MAJOR AIRLINES  &amp; SHIPPING 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0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228600" y="292757"/>
            <a:ext cx="4508653" cy="707886"/>
          </a:xfr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BF8823"/>
                </a:solidFill>
              </a:rPr>
              <a:t>COMMODITIES &amp; PRODUCTS HANDLED</a:t>
            </a:r>
            <a:endParaRPr lang="en-US" sz="2800" b="1" dirty="0">
              <a:solidFill>
                <a:srgbClr val="BF8823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2928" y="1397806"/>
            <a:ext cx="2399951" cy="3172892"/>
            <a:chOff x="62928" y="1320686"/>
            <a:chExt cx="2399951" cy="3172892"/>
          </a:xfrm>
        </p:grpSpPr>
        <p:sp>
          <p:nvSpPr>
            <p:cNvPr id="71" name="Rectangle 70"/>
            <p:cNvSpPr/>
            <p:nvPr/>
          </p:nvSpPr>
          <p:spPr>
            <a:xfrm>
              <a:off x="62928" y="1320686"/>
              <a:ext cx="2399951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AIRLINE ENGINES, PARTS &amp;</a:t>
              </a:r>
            </a:p>
            <a:p>
              <a:pPr algn="ctr"/>
              <a:r>
                <a:rPr lang="en-US" sz="1200" b="1" dirty="0" smtClean="0"/>
                <a:t>GROUND HANDLING EQUIPMENTS</a:t>
              </a:r>
              <a:endParaRPr lang="en-US" sz="12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27" y="3276512"/>
              <a:ext cx="1622755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26" y="1982243"/>
              <a:ext cx="1622754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66" name="Group 65"/>
          <p:cNvGrpSpPr/>
          <p:nvPr/>
        </p:nvGrpSpPr>
        <p:grpSpPr>
          <a:xfrm>
            <a:off x="4880334" y="1397806"/>
            <a:ext cx="1618698" cy="3172892"/>
            <a:chOff x="4880334" y="1320686"/>
            <a:chExt cx="1618698" cy="3172892"/>
          </a:xfrm>
        </p:grpSpPr>
        <p:sp>
          <p:nvSpPr>
            <p:cNvPr id="78" name="Rectangle 77"/>
            <p:cNvSpPr/>
            <p:nvPr/>
          </p:nvSpPr>
          <p:spPr>
            <a:xfrm>
              <a:off x="5083716" y="1320686"/>
              <a:ext cx="1211934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CONSTRUCTION</a:t>
              </a:r>
            </a:p>
            <a:p>
              <a:pPr algn="ctr"/>
              <a:r>
                <a:rPr lang="en-US" sz="1200" b="1" dirty="0" smtClean="0"/>
                <a:t>EQUIPMENTS</a:t>
              </a:r>
              <a:endParaRPr lang="en-US" sz="1200" b="1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334" y="3276512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334" y="1982243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67" name="Group 66"/>
          <p:cNvGrpSpPr/>
          <p:nvPr/>
        </p:nvGrpSpPr>
        <p:grpSpPr>
          <a:xfrm>
            <a:off x="7094680" y="1397806"/>
            <a:ext cx="1618698" cy="3172892"/>
            <a:chOff x="7094680" y="1320686"/>
            <a:chExt cx="1618698" cy="3172892"/>
          </a:xfrm>
        </p:grpSpPr>
        <p:sp>
          <p:nvSpPr>
            <p:cNvPr id="81" name="Rectangle 80"/>
            <p:cNvSpPr/>
            <p:nvPr/>
          </p:nvSpPr>
          <p:spPr>
            <a:xfrm>
              <a:off x="7423705" y="1320686"/>
              <a:ext cx="960648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INDUSTRIAL</a:t>
              </a:r>
            </a:p>
            <a:p>
              <a:pPr algn="ctr"/>
              <a:r>
                <a:rPr lang="en-US" sz="1200" b="1" dirty="0" smtClean="0"/>
                <a:t>GASES</a:t>
              </a:r>
              <a:endParaRPr lang="en-US" sz="1200" b="1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680" y="3276512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680" y="1982243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65" name="Group 64"/>
          <p:cNvGrpSpPr/>
          <p:nvPr/>
        </p:nvGrpSpPr>
        <p:grpSpPr>
          <a:xfrm>
            <a:off x="2655649" y="1397806"/>
            <a:ext cx="1618698" cy="3172892"/>
            <a:chOff x="2655649" y="1320686"/>
            <a:chExt cx="1618698" cy="3172892"/>
          </a:xfrm>
        </p:grpSpPr>
        <p:sp>
          <p:nvSpPr>
            <p:cNvPr id="73" name="Rectangle 72"/>
            <p:cNvSpPr/>
            <p:nvPr/>
          </p:nvSpPr>
          <p:spPr>
            <a:xfrm>
              <a:off x="2941553" y="1320686"/>
              <a:ext cx="104688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MINING</a:t>
              </a:r>
            </a:p>
            <a:p>
              <a:pPr algn="ctr"/>
              <a:r>
                <a:rPr lang="en-US" sz="1200" b="1" dirty="0" smtClean="0"/>
                <a:t>EQUIPMENTS</a:t>
              </a:r>
              <a:endParaRPr lang="en-US" sz="1200" b="1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49" y="3276512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49" y="1982243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8676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228600" y="292757"/>
            <a:ext cx="4667409" cy="707886"/>
          </a:xfr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BF8823"/>
                </a:solidFill>
              </a:rPr>
              <a:t>COMMODITIES &amp; PRODUCTS HANDLED</a:t>
            </a:r>
            <a:endParaRPr lang="en-US" sz="2800" b="1" dirty="0">
              <a:solidFill>
                <a:srgbClr val="BF882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6890" y="1718236"/>
            <a:ext cx="2116093" cy="2852461"/>
            <a:chOff x="206890" y="1641117"/>
            <a:chExt cx="2116093" cy="2852461"/>
          </a:xfrm>
        </p:grpSpPr>
        <p:sp>
          <p:nvSpPr>
            <p:cNvPr id="71" name="Rectangle 70"/>
            <p:cNvSpPr/>
            <p:nvPr/>
          </p:nvSpPr>
          <p:spPr>
            <a:xfrm>
              <a:off x="206890" y="1641117"/>
              <a:ext cx="2116093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HIGH VALUE FOOD PRODUCTS</a:t>
              </a:r>
              <a:endParaRPr lang="en-US" sz="1200" b="1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5" y="3276512"/>
              <a:ext cx="1610076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84" y="1982243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896009" y="1718236"/>
            <a:ext cx="1618698" cy="2852461"/>
            <a:chOff x="4896009" y="1641117"/>
            <a:chExt cx="1618698" cy="2852461"/>
          </a:xfrm>
        </p:grpSpPr>
        <p:sp>
          <p:nvSpPr>
            <p:cNvPr id="78" name="Rectangle 77"/>
            <p:cNvSpPr/>
            <p:nvPr/>
          </p:nvSpPr>
          <p:spPr>
            <a:xfrm>
              <a:off x="5060183" y="1641117"/>
              <a:ext cx="1290353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CRANES &amp; BOATS</a:t>
              </a:r>
              <a:endParaRPr lang="en-US" sz="1200" b="1" dirty="0"/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150" y="3276512"/>
              <a:ext cx="1616415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009" y="1982243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7071170" y="1718236"/>
            <a:ext cx="1630855" cy="2841738"/>
            <a:chOff x="7071170" y="1641117"/>
            <a:chExt cx="1630855" cy="2841738"/>
          </a:xfrm>
        </p:grpSpPr>
        <p:sp>
          <p:nvSpPr>
            <p:cNvPr id="81" name="Rectangle 80"/>
            <p:cNvSpPr/>
            <p:nvPr/>
          </p:nvSpPr>
          <p:spPr>
            <a:xfrm>
              <a:off x="7133828" y="1641117"/>
              <a:ext cx="1505540" cy="2769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PRINTING </a:t>
              </a:r>
              <a:r>
                <a:rPr lang="en-US" sz="1200" b="1" dirty="0"/>
                <a:t>INDUSTRY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" t="3426" b="-1"/>
            <a:stretch/>
          </p:blipFill>
          <p:spPr>
            <a:xfrm>
              <a:off x="7071170" y="3276512"/>
              <a:ext cx="1630855" cy="120634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" t="8480" r="8165" b="2041"/>
            <a:stretch/>
          </p:blipFill>
          <p:spPr>
            <a:xfrm>
              <a:off x="7071950" y="1979440"/>
              <a:ext cx="1629294" cy="1207380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79" name="Group 78"/>
          <p:cNvGrpSpPr/>
          <p:nvPr/>
        </p:nvGrpSpPr>
        <p:grpSpPr>
          <a:xfrm>
            <a:off x="2484383" y="1762138"/>
            <a:ext cx="1976241" cy="2808559"/>
            <a:chOff x="2484383" y="1685019"/>
            <a:chExt cx="1976241" cy="2808559"/>
          </a:xfrm>
        </p:grpSpPr>
        <p:sp>
          <p:nvSpPr>
            <p:cNvPr id="80" name="Rectangle 79"/>
            <p:cNvSpPr/>
            <p:nvPr/>
          </p:nvSpPr>
          <p:spPr>
            <a:xfrm>
              <a:off x="2484383" y="1685019"/>
              <a:ext cx="1976241" cy="18919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IT </a:t>
              </a:r>
              <a:r>
                <a:rPr lang="en-US" sz="1200" b="1" dirty="0"/>
                <a:t>&amp; NETWORKING </a:t>
              </a:r>
              <a:r>
                <a:rPr lang="en-US" sz="1200" b="1" dirty="0" smtClean="0"/>
                <a:t>PRODUCTS</a:t>
              </a:r>
              <a:endParaRPr lang="en-US" sz="1200" b="1" dirty="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154" y="3276512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154" y="1982243"/>
              <a:ext cx="1618698" cy="12170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49971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58352" y="234081"/>
            <a:ext cx="369784" cy="225889"/>
            <a:chOff x="3101975" y="125413"/>
            <a:chExt cx="1081088" cy="660400"/>
          </a:xfrm>
        </p:grpSpPr>
        <p:sp>
          <p:nvSpPr>
            <p:cNvPr id="8" name="Freeform 111"/>
            <p:cNvSpPr>
              <a:spLocks/>
            </p:cNvSpPr>
            <p:nvPr userDrawn="1"/>
          </p:nvSpPr>
          <p:spPr bwMode="auto">
            <a:xfrm>
              <a:off x="3101975" y="125413"/>
              <a:ext cx="1081088" cy="660400"/>
            </a:xfrm>
            <a:custGeom>
              <a:avLst/>
              <a:gdLst>
                <a:gd name="T0" fmla="*/ 0 w 288"/>
                <a:gd name="T1" fmla="*/ 170 h 176"/>
                <a:gd name="T2" fmla="*/ 23 w 288"/>
                <a:gd name="T3" fmla="*/ 144 h 176"/>
                <a:gd name="T4" fmla="*/ 54 w 288"/>
                <a:gd name="T5" fmla="*/ 50 h 176"/>
                <a:gd name="T6" fmla="*/ 185 w 288"/>
                <a:gd name="T7" fmla="*/ 7 h 176"/>
                <a:gd name="T8" fmla="*/ 218 w 288"/>
                <a:gd name="T9" fmla="*/ 28 h 176"/>
                <a:gd name="T10" fmla="*/ 264 w 288"/>
                <a:gd name="T11" fmla="*/ 101 h 176"/>
                <a:gd name="T12" fmla="*/ 213 w 288"/>
                <a:gd name="T13" fmla="*/ 92 h 176"/>
                <a:gd name="T14" fmla="*/ 201 w 288"/>
                <a:gd name="T15" fmla="*/ 105 h 176"/>
                <a:gd name="T16" fmla="*/ 231 w 288"/>
                <a:gd name="T17" fmla="*/ 172 h 176"/>
                <a:gd name="T18" fmla="*/ 228 w 288"/>
                <a:gd name="T19" fmla="*/ 176 h 176"/>
                <a:gd name="T20" fmla="*/ 177 w 288"/>
                <a:gd name="T21" fmla="*/ 121 h 176"/>
                <a:gd name="T22" fmla="*/ 249 w 288"/>
                <a:gd name="T23" fmla="*/ 72 h 176"/>
                <a:gd name="T24" fmla="*/ 208 w 288"/>
                <a:gd name="T25" fmla="*/ 43 h 176"/>
                <a:gd name="T26" fmla="*/ 182 w 288"/>
                <a:gd name="T27" fmla="*/ 25 h 176"/>
                <a:gd name="T28" fmla="*/ 45 w 288"/>
                <a:gd name="T29" fmla="*/ 128 h 176"/>
                <a:gd name="T30" fmla="*/ 10 w 288"/>
                <a:gd name="T31" fmla="*/ 175 h 176"/>
                <a:gd name="T32" fmla="*/ 0 w 288"/>
                <a:gd name="T3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176">
                  <a:moveTo>
                    <a:pt x="0" y="170"/>
                  </a:moveTo>
                  <a:cubicBezTo>
                    <a:pt x="0" y="170"/>
                    <a:pt x="15" y="164"/>
                    <a:pt x="23" y="144"/>
                  </a:cubicBezTo>
                  <a:cubicBezTo>
                    <a:pt x="30" y="124"/>
                    <a:pt x="25" y="81"/>
                    <a:pt x="54" y="50"/>
                  </a:cubicBezTo>
                  <a:cubicBezTo>
                    <a:pt x="76" y="27"/>
                    <a:pt x="94" y="0"/>
                    <a:pt x="185" y="7"/>
                  </a:cubicBezTo>
                  <a:cubicBezTo>
                    <a:pt x="185" y="7"/>
                    <a:pt x="214" y="11"/>
                    <a:pt x="218" y="28"/>
                  </a:cubicBezTo>
                  <a:cubicBezTo>
                    <a:pt x="218" y="28"/>
                    <a:pt x="288" y="55"/>
                    <a:pt x="264" y="101"/>
                  </a:cubicBezTo>
                  <a:cubicBezTo>
                    <a:pt x="264" y="101"/>
                    <a:pt x="241" y="74"/>
                    <a:pt x="213" y="92"/>
                  </a:cubicBezTo>
                  <a:cubicBezTo>
                    <a:pt x="213" y="92"/>
                    <a:pt x="205" y="97"/>
                    <a:pt x="201" y="105"/>
                  </a:cubicBezTo>
                  <a:cubicBezTo>
                    <a:pt x="191" y="121"/>
                    <a:pt x="186" y="155"/>
                    <a:pt x="231" y="172"/>
                  </a:cubicBezTo>
                  <a:cubicBezTo>
                    <a:pt x="232" y="172"/>
                    <a:pt x="228" y="176"/>
                    <a:pt x="228" y="176"/>
                  </a:cubicBezTo>
                  <a:cubicBezTo>
                    <a:pt x="228" y="176"/>
                    <a:pt x="176" y="173"/>
                    <a:pt x="177" y="121"/>
                  </a:cubicBezTo>
                  <a:cubicBezTo>
                    <a:pt x="177" y="121"/>
                    <a:pt x="174" y="54"/>
                    <a:pt x="249" y="72"/>
                  </a:cubicBezTo>
                  <a:cubicBezTo>
                    <a:pt x="249" y="72"/>
                    <a:pt x="244" y="52"/>
                    <a:pt x="208" y="43"/>
                  </a:cubicBezTo>
                  <a:cubicBezTo>
                    <a:pt x="208" y="43"/>
                    <a:pt x="207" y="28"/>
                    <a:pt x="182" y="25"/>
                  </a:cubicBezTo>
                  <a:cubicBezTo>
                    <a:pt x="182" y="25"/>
                    <a:pt x="69" y="3"/>
                    <a:pt x="45" y="128"/>
                  </a:cubicBezTo>
                  <a:cubicBezTo>
                    <a:pt x="36" y="172"/>
                    <a:pt x="14" y="176"/>
                    <a:pt x="10" y="175"/>
                  </a:cubicBezTo>
                  <a:cubicBezTo>
                    <a:pt x="4" y="173"/>
                    <a:pt x="0" y="170"/>
                    <a:pt x="0" y="170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 userDrawn="1"/>
          </p:nvSpPr>
          <p:spPr bwMode="auto">
            <a:xfrm>
              <a:off x="3519488" y="220663"/>
              <a:ext cx="366713" cy="182563"/>
            </a:xfrm>
            <a:custGeom>
              <a:avLst/>
              <a:gdLst>
                <a:gd name="T0" fmla="*/ 0 w 98"/>
                <a:gd name="T1" fmla="*/ 49 h 49"/>
                <a:gd name="T2" fmla="*/ 68 w 98"/>
                <a:gd name="T3" fmla="*/ 47 h 49"/>
                <a:gd name="T4" fmla="*/ 75 w 98"/>
                <a:gd name="T5" fmla="*/ 14 h 49"/>
                <a:gd name="T6" fmla="*/ 0 w 9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9">
                  <a:moveTo>
                    <a:pt x="0" y="49"/>
                  </a:moveTo>
                  <a:cubicBezTo>
                    <a:pt x="0" y="49"/>
                    <a:pt x="71" y="0"/>
                    <a:pt x="68" y="47"/>
                  </a:cubicBezTo>
                  <a:cubicBezTo>
                    <a:pt x="68" y="47"/>
                    <a:pt x="98" y="23"/>
                    <a:pt x="75" y="14"/>
                  </a:cubicBezTo>
                  <a:cubicBezTo>
                    <a:pt x="51" y="5"/>
                    <a:pt x="11" y="23"/>
                    <a:pt x="0" y="49"/>
                  </a:cubicBezTo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 userDrawn="1"/>
          </p:nvSpPr>
          <p:spPr bwMode="auto">
            <a:xfrm>
              <a:off x="3646488" y="306388"/>
              <a:ext cx="112713" cy="93663"/>
            </a:xfrm>
            <a:prstGeom prst="ellipse">
              <a:avLst/>
            </a:pr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0928" y="557710"/>
            <a:ext cx="720563" cy="310055"/>
            <a:chOff x="2495550" y="1071563"/>
            <a:chExt cx="2106613" cy="906463"/>
          </a:xfrm>
        </p:grpSpPr>
        <p:sp>
          <p:nvSpPr>
            <p:cNvPr id="13" name="Freeform 110"/>
            <p:cNvSpPr>
              <a:spLocks/>
            </p:cNvSpPr>
            <p:nvPr userDrawn="1"/>
          </p:nvSpPr>
          <p:spPr bwMode="auto">
            <a:xfrm>
              <a:off x="2495550" y="1071563"/>
              <a:ext cx="2106613" cy="906463"/>
            </a:xfrm>
            <a:custGeom>
              <a:avLst/>
              <a:gdLst>
                <a:gd name="T0" fmla="*/ 516 w 562"/>
                <a:gd name="T1" fmla="*/ 0 h 242"/>
                <a:gd name="T2" fmla="*/ 459 w 562"/>
                <a:gd name="T3" fmla="*/ 0 h 242"/>
                <a:gd name="T4" fmla="*/ 450 w 562"/>
                <a:gd name="T5" fmla="*/ 29 h 242"/>
                <a:gd name="T6" fmla="*/ 415 w 562"/>
                <a:gd name="T7" fmla="*/ 84 h 242"/>
                <a:gd name="T8" fmla="*/ 280 w 562"/>
                <a:gd name="T9" fmla="*/ 143 h 242"/>
                <a:gd name="T10" fmla="*/ 196 w 562"/>
                <a:gd name="T11" fmla="*/ 122 h 242"/>
                <a:gd name="T12" fmla="*/ 182 w 562"/>
                <a:gd name="T13" fmla="*/ 114 h 242"/>
                <a:gd name="T14" fmla="*/ 102 w 562"/>
                <a:gd name="T15" fmla="*/ 0 h 242"/>
                <a:gd name="T16" fmla="*/ 93 w 562"/>
                <a:gd name="T17" fmla="*/ 0 h 242"/>
                <a:gd name="T18" fmla="*/ 0 w 562"/>
                <a:gd name="T19" fmla="*/ 0 h 242"/>
                <a:gd name="T20" fmla="*/ 281 w 562"/>
                <a:gd name="T21" fmla="*/ 242 h 242"/>
                <a:gd name="T22" fmla="*/ 562 w 562"/>
                <a:gd name="T23" fmla="*/ 0 h 242"/>
                <a:gd name="T24" fmla="*/ 516 w 562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242">
                  <a:moveTo>
                    <a:pt x="516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6" y="10"/>
                    <a:pt x="453" y="19"/>
                    <a:pt x="450" y="29"/>
                  </a:cubicBezTo>
                  <a:cubicBezTo>
                    <a:pt x="441" y="49"/>
                    <a:pt x="429" y="68"/>
                    <a:pt x="415" y="84"/>
                  </a:cubicBezTo>
                  <a:cubicBezTo>
                    <a:pt x="381" y="120"/>
                    <a:pt x="334" y="143"/>
                    <a:pt x="280" y="143"/>
                  </a:cubicBezTo>
                  <a:cubicBezTo>
                    <a:pt x="250" y="143"/>
                    <a:pt x="221" y="135"/>
                    <a:pt x="196" y="122"/>
                  </a:cubicBezTo>
                  <a:cubicBezTo>
                    <a:pt x="191" y="120"/>
                    <a:pt x="186" y="117"/>
                    <a:pt x="182" y="114"/>
                  </a:cubicBezTo>
                  <a:cubicBezTo>
                    <a:pt x="142" y="88"/>
                    <a:pt x="113" y="48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137"/>
                    <a:pt x="138" y="242"/>
                    <a:pt x="281" y="242"/>
                  </a:cubicBezTo>
                  <a:cubicBezTo>
                    <a:pt x="424" y="242"/>
                    <a:pt x="542" y="137"/>
                    <a:pt x="562" y="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24263" y="1101725"/>
              <a:ext cx="809625" cy="749301"/>
              <a:chOff x="3624263" y="1101725"/>
              <a:chExt cx="809625" cy="749301"/>
            </a:xfrm>
          </p:grpSpPr>
          <p:sp>
            <p:nvSpPr>
              <p:cNvPr id="28" name="Freeform 120"/>
              <p:cNvSpPr>
                <a:spLocks/>
              </p:cNvSpPr>
              <p:nvPr userDrawn="1"/>
            </p:nvSpPr>
            <p:spPr bwMode="auto">
              <a:xfrm>
                <a:off x="3624263" y="1757363"/>
                <a:ext cx="119063" cy="93663"/>
              </a:xfrm>
              <a:custGeom>
                <a:avLst/>
                <a:gdLst>
                  <a:gd name="T0" fmla="*/ 31 w 32"/>
                  <a:gd name="T1" fmla="*/ 6 h 25"/>
                  <a:gd name="T2" fmla="*/ 32 w 32"/>
                  <a:gd name="T3" fmla="*/ 12 h 25"/>
                  <a:gd name="T4" fmla="*/ 29 w 32"/>
                  <a:gd name="T5" fmla="*/ 12 h 25"/>
                  <a:gd name="T6" fmla="*/ 27 w 32"/>
                  <a:gd name="T7" fmla="*/ 19 h 25"/>
                  <a:gd name="T8" fmla="*/ 16 w 32"/>
                  <a:gd name="T9" fmla="*/ 23 h 25"/>
                  <a:gd name="T10" fmla="*/ 0 w 32"/>
                  <a:gd name="T11" fmla="*/ 19 h 25"/>
                  <a:gd name="T12" fmla="*/ 1 w 32"/>
                  <a:gd name="T13" fmla="*/ 12 h 25"/>
                  <a:gd name="T14" fmla="*/ 5 w 32"/>
                  <a:gd name="T15" fmla="*/ 6 h 25"/>
                  <a:gd name="T16" fmla="*/ 6 w 32"/>
                  <a:gd name="T17" fmla="*/ 7 h 25"/>
                  <a:gd name="T18" fmla="*/ 4 w 32"/>
                  <a:gd name="T19" fmla="*/ 11 h 25"/>
                  <a:gd name="T20" fmla="*/ 3 w 32"/>
                  <a:gd name="T21" fmla="*/ 15 h 25"/>
                  <a:gd name="T22" fmla="*/ 16 w 32"/>
                  <a:gd name="T23" fmla="*/ 18 h 25"/>
                  <a:gd name="T24" fmla="*/ 23 w 32"/>
                  <a:gd name="T25" fmla="*/ 15 h 25"/>
                  <a:gd name="T26" fmla="*/ 26 w 32"/>
                  <a:gd name="T27" fmla="*/ 11 h 25"/>
                  <a:gd name="T28" fmla="*/ 25 w 32"/>
                  <a:gd name="T29" fmla="*/ 8 h 25"/>
                  <a:gd name="T30" fmla="*/ 22 w 32"/>
                  <a:gd name="T31" fmla="*/ 5 h 25"/>
                  <a:gd name="T32" fmla="*/ 24 w 32"/>
                  <a:gd name="T33" fmla="*/ 0 h 25"/>
                  <a:gd name="T34" fmla="*/ 26 w 32"/>
                  <a:gd name="T35" fmla="*/ 2 h 25"/>
                  <a:gd name="T36" fmla="*/ 28 w 32"/>
                  <a:gd name="T37" fmla="*/ 7 h 25"/>
                  <a:gd name="T38" fmla="*/ 31 w 32"/>
                  <a:gd name="T3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25">
                    <a:moveTo>
                      <a:pt x="31" y="6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5"/>
                      <a:pt x="29" y="17"/>
                      <a:pt x="27" y="19"/>
                    </a:cubicBezTo>
                    <a:cubicBezTo>
                      <a:pt x="25" y="21"/>
                      <a:pt x="21" y="22"/>
                      <a:pt x="16" y="23"/>
                    </a:cubicBezTo>
                    <a:cubicBezTo>
                      <a:pt x="7" y="25"/>
                      <a:pt x="1" y="23"/>
                      <a:pt x="0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4" y="18"/>
                      <a:pt x="9" y="19"/>
                      <a:pt x="16" y="18"/>
                    </a:cubicBezTo>
                    <a:cubicBezTo>
                      <a:pt x="19" y="18"/>
                      <a:pt x="21" y="17"/>
                      <a:pt x="23" y="15"/>
                    </a:cubicBezTo>
                    <a:cubicBezTo>
                      <a:pt x="26" y="14"/>
                      <a:pt x="27" y="13"/>
                      <a:pt x="26" y="11"/>
                    </a:cubicBezTo>
                    <a:cubicBezTo>
                      <a:pt x="26" y="10"/>
                      <a:pt x="26" y="9"/>
                      <a:pt x="25" y="8"/>
                    </a:cubicBezTo>
                    <a:cubicBezTo>
                      <a:pt x="24" y="7"/>
                      <a:pt x="23" y="6"/>
                      <a:pt x="22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7" y="4"/>
                      <a:pt x="28" y="5"/>
                      <a:pt x="28" y="7"/>
                    </a:cubicBez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1"/>
              <p:cNvSpPr>
                <a:spLocks/>
              </p:cNvSpPr>
              <p:nvPr userDrawn="1"/>
            </p:nvSpPr>
            <p:spPr bwMode="auto">
              <a:xfrm>
                <a:off x="3717925" y="1743075"/>
                <a:ext cx="82550" cy="63500"/>
              </a:xfrm>
              <a:custGeom>
                <a:avLst/>
                <a:gdLst>
                  <a:gd name="T0" fmla="*/ 22 w 22"/>
                  <a:gd name="T1" fmla="*/ 12 h 17"/>
                  <a:gd name="T2" fmla="*/ 17 w 22"/>
                  <a:gd name="T3" fmla="*/ 13 h 17"/>
                  <a:gd name="T4" fmla="*/ 12 w 22"/>
                  <a:gd name="T5" fmla="*/ 13 h 17"/>
                  <a:gd name="T6" fmla="*/ 10 w 22"/>
                  <a:gd name="T7" fmla="*/ 14 h 17"/>
                  <a:gd name="T8" fmla="*/ 6 w 22"/>
                  <a:gd name="T9" fmla="*/ 16 h 17"/>
                  <a:gd name="T10" fmla="*/ 2 w 22"/>
                  <a:gd name="T11" fmla="*/ 17 h 17"/>
                  <a:gd name="T12" fmla="*/ 0 w 22"/>
                  <a:gd name="T13" fmla="*/ 12 h 17"/>
                  <a:gd name="T14" fmla="*/ 7 w 22"/>
                  <a:gd name="T15" fmla="*/ 9 h 17"/>
                  <a:gd name="T16" fmla="*/ 9 w 22"/>
                  <a:gd name="T17" fmla="*/ 7 h 17"/>
                  <a:gd name="T18" fmla="*/ 9 w 22"/>
                  <a:gd name="T19" fmla="*/ 4 h 17"/>
                  <a:gd name="T20" fmla="*/ 11 w 22"/>
                  <a:gd name="T21" fmla="*/ 3 h 17"/>
                  <a:gd name="T22" fmla="*/ 11 w 22"/>
                  <a:gd name="T23" fmla="*/ 4 h 17"/>
                  <a:gd name="T24" fmla="*/ 12 w 22"/>
                  <a:gd name="T25" fmla="*/ 5 h 17"/>
                  <a:gd name="T26" fmla="*/ 12 w 22"/>
                  <a:gd name="T27" fmla="*/ 7 h 17"/>
                  <a:gd name="T28" fmla="*/ 17 w 22"/>
                  <a:gd name="T29" fmla="*/ 7 h 17"/>
                  <a:gd name="T30" fmla="*/ 17 w 22"/>
                  <a:gd name="T31" fmla="*/ 7 h 17"/>
                  <a:gd name="T32" fmla="*/ 16 w 22"/>
                  <a:gd name="T33" fmla="*/ 5 h 17"/>
                  <a:gd name="T34" fmla="*/ 15 w 22"/>
                  <a:gd name="T35" fmla="*/ 4 h 17"/>
                  <a:gd name="T36" fmla="*/ 17 w 22"/>
                  <a:gd name="T37" fmla="*/ 0 h 17"/>
                  <a:gd name="T38" fmla="*/ 20 w 22"/>
                  <a:gd name="T39" fmla="*/ 5 h 17"/>
                  <a:gd name="T40" fmla="*/ 22 w 22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22" y="12"/>
                    </a:moveTo>
                    <a:cubicBezTo>
                      <a:pt x="20" y="12"/>
                      <a:pt x="18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5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5" y="2"/>
                      <a:pt x="17" y="0"/>
                    </a:cubicBezTo>
                    <a:cubicBezTo>
                      <a:pt x="18" y="1"/>
                      <a:pt x="19" y="3"/>
                      <a:pt x="20" y="5"/>
                    </a:cubicBez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2"/>
              <p:cNvSpPr>
                <a:spLocks/>
              </p:cNvSpPr>
              <p:nvPr userDrawn="1"/>
            </p:nvSpPr>
            <p:spPr bwMode="auto">
              <a:xfrm>
                <a:off x="3781425" y="1674813"/>
                <a:ext cx="82550" cy="112713"/>
              </a:xfrm>
              <a:custGeom>
                <a:avLst/>
                <a:gdLst>
                  <a:gd name="T0" fmla="*/ 14 w 22"/>
                  <a:gd name="T1" fmla="*/ 0 h 30"/>
                  <a:gd name="T2" fmla="*/ 16 w 22"/>
                  <a:gd name="T3" fmla="*/ 5 h 30"/>
                  <a:gd name="T4" fmla="*/ 6 w 22"/>
                  <a:gd name="T5" fmla="*/ 11 h 30"/>
                  <a:gd name="T6" fmla="*/ 9 w 22"/>
                  <a:gd name="T7" fmla="*/ 12 h 30"/>
                  <a:gd name="T8" fmla="*/ 15 w 22"/>
                  <a:gd name="T9" fmla="*/ 15 h 30"/>
                  <a:gd name="T10" fmla="*/ 20 w 22"/>
                  <a:gd name="T11" fmla="*/ 18 h 30"/>
                  <a:gd name="T12" fmla="*/ 22 w 22"/>
                  <a:gd name="T13" fmla="*/ 23 h 30"/>
                  <a:gd name="T14" fmla="*/ 2 w 22"/>
                  <a:gd name="T15" fmla="*/ 30 h 30"/>
                  <a:gd name="T16" fmla="*/ 0 w 22"/>
                  <a:gd name="T17" fmla="*/ 25 h 30"/>
                  <a:gd name="T18" fmla="*/ 16 w 22"/>
                  <a:gd name="T19" fmla="*/ 19 h 30"/>
                  <a:gd name="T20" fmla="*/ 12 w 22"/>
                  <a:gd name="T21" fmla="*/ 18 h 30"/>
                  <a:gd name="T22" fmla="*/ 8 w 22"/>
                  <a:gd name="T23" fmla="*/ 17 h 30"/>
                  <a:gd name="T24" fmla="*/ 7 w 22"/>
                  <a:gd name="T25" fmla="*/ 18 h 30"/>
                  <a:gd name="T26" fmla="*/ 3 w 22"/>
                  <a:gd name="T27" fmla="*/ 17 h 30"/>
                  <a:gd name="T28" fmla="*/ 2 w 22"/>
                  <a:gd name="T29" fmla="*/ 15 h 30"/>
                  <a:gd name="T30" fmla="*/ 2 w 22"/>
                  <a:gd name="T31" fmla="*/ 10 h 30"/>
                  <a:gd name="T32" fmla="*/ 6 w 22"/>
                  <a:gd name="T33" fmla="*/ 6 h 30"/>
                  <a:gd name="T34" fmla="*/ 14 w 22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0">
                    <a:moveTo>
                      <a:pt x="14" y="0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9" y="9"/>
                      <a:pt x="6" y="11"/>
                      <a:pt x="6" y="11"/>
                    </a:cubicBezTo>
                    <a:cubicBezTo>
                      <a:pt x="6" y="12"/>
                      <a:pt x="7" y="12"/>
                      <a:pt x="9" y="12"/>
                    </a:cubicBezTo>
                    <a:cubicBezTo>
                      <a:pt x="11" y="13"/>
                      <a:pt x="13" y="14"/>
                      <a:pt x="15" y="15"/>
                    </a:cubicBezTo>
                    <a:cubicBezTo>
                      <a:pt x="16" y="16"/>
                      <a:pt x="18" y="16"/>
                      <a:pt x="20" y="18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2" y="18"/>
                      <a:pt x="10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1" y="13"/>
                      <a:pt x="1" y="12"/>
                      <a:pt x="2" y="10"/>
                    </a:cubicBezTo>
                    <a:cubicBezTo>
                      <a:pt x="2" y="9"/>
                      <a:pt x="4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3"/>
              <p:cNvSpPr>
                <a:spLocks noEditPoints="1"/>
              </p:cNvSpPr>
              <p:nvPr userDrawn="1"/>
            </p:nvSpPr>
            <p:spPr bwMode="auto">
              <a:xfrm>
                <a:off x="3836988" y="1701800"/>
                <a:ext cx="68263" cy="88900"/>
              </a:xfrm>
              <a:custGeom>
                <a:avLst/>
                <a:gdLst>
                  <a:gd name="T0" fmla="*/ 17 w 18"/>
                  <a:gd name="T1" fmla="*/ 12 h 24"/>
                  <a:gd name="T2" fmla="*/ 2 w 18"/>
                  <a:gd name="T3" fmla="*/ 18 h 24"/>
                  <a:gd name="T4" fmla="*/ 0 w 18"/>
                  <a:gd name="T5" fmla="*/ 13 h 24"/>
                  <a:gd name="T6" fmla="*/ 13 w 18"/>
                  <a:gd name="T7" fmla="*/ 7 h 24"/>
                  <a:gd name="T8" fmla="*/ 8 w 18"/>
                  <a:gd name="T9" fmla="*/ 5 h 24"/>
                  <a:gd name="T10" fmla="*/ 8 w 18"/>
                  <a:gd name="T11" fmla="*/ 0 h 24"/>
                  <a:gd name="T12" fmla="*/ 12 w 18"/>
                  <a:gd name="T13" fmla="*/ 2 h 24"/>
                  <a:gd name="T14" fmla="*/ 15 w 18"/>
                  <a:gd name="T15" fmla="*/ 6 h 24"/>
                  <a:gd name="T16" fmla="*/ 17 w 18"/>
                  <a:gd name="T17" fmla="*/ 12 h 24"/>
                  <a:gd name="T18" fmla="*/ 18 w 18"/>
                  <a:gd name="T19" fmla="*/ 15 h 24"/>
                  <a:gd name="T20" fmla="*/ 17 w 18"/>
                  <a:gd name="T21" fmla="*/ 20 h 24"/>
                  <a:gd name="T22" fmla="*/ 13 w 18"/>
                  <a:gd name="T23" fmla="*/ 20 h 24"/>
                  <a:gd name="T24" fmla="*/ 12 w 18"/>
                  <a:gd name="T25" fmla="*/ 24 h 24"/>
                  <a:gd name="T26" fmla="*/ 7 w 18"/>
                  <a:gd name="T27" fmla="*/ 24 h 24"/>
                  <a:gd name="T28" fmla="*/ 8 w 18"/>
                  <a:gd name="T29" fmla="*/ 19 h 24"/>
                  <a:gd name="T30" fmla="*/ 12 w 18"/>
                  <a:gd name="T31" fmla="*/ 19 h 24"/>
                  <a:gd name="T32" fmla="*/ 13 w 18"/>
                  <a:gd name="T33" fmla="*/ 15 h 24"/>
                  <a:gd name="T34" fmla="*/ 18 w 18"/>
                  <a:gd name="T3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7" y="1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0" y="6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2" y="1"/>
                      <a:pt x="12" y="2"/>
                    </a:cubicBezTo>
                    <a:cubicBezTo>
                      <a:pt x="13" y="3"/>
                      <a:pt x="14" y="4"/>
                      <a:pt x="15" y="6"/>
                    </a:cubicBezTo>
                    <a:lnTo>
                      <a:pt x="17" y="12"/>
                    </a:lnTo>
                    <a:close/>
                    <a:moveTo>
                      <a:pt x="18" y="15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4"/>
              <p:cNvSpPr>
                <a:spLocks noEditPoints="1"/>
              </p:cNvSpPr>
              <p:nvPr userDrawn="1"/>
            </p:nvSpPr>
            <p:spPr bwMode="auto">
              <a:xfrm>
                <a:off x="3863975" y="1652588"/>
                <a:ext cx="77788" cy="96838"/>
              </a:xfrm>
              <a:custGeom>
                <a:avLst/>
                <a:gdLst>
                  <a:gd name="T0" fmla="*/ 11 w 21"/>
                  <a:gd name="T1" fmla="*/ 0 h 26"/>
                  <a:gd name="T2" fmla="*/ 10 w 21"/>
                  <a:gd name="T3" fmla="*/ 5 h 26"/>
                  <a:gd name="T4" fmla="*/ 6 w 21"/>
                  <a:gd name="T5" fmla="*/ 5 h 26"/>
                  <a:gd name="T6" fmla="*/ 5 w 21"/>
                  <a:gd name="T7" fmla="*/ 9 h 26"/>
                  <a:gd name="T8" fmla="*/ 0 w 21"/>
                  <a:gd name="T9" fmla="*/ 9 h 26"/>
                  <a:gd name="T10" fmla="*/ 1 w 21"/>
                  <a:gd name="T11" fmla="*/ 4 h 26"/>
                  <a:gd name="T12" fmla="*/ 5 w 21"/>
                  <a:gd name="T13" fmla="*/ 4 h 26"/>
                  <a:gd name="T14" fmla="*/ 6 w 21"/>
                  <a:gd name="T15" fmla="*/ 0 h 26"/>
                  <a:gd name="T16" fmla="*/ 11 w 21"/>
                  <a:gd name="T17" fmla="*/ 0 h 26"/>
                  <a:gd name="T18" fmla="*/ 21 w 21"/>
                  <a:gd name="T19" fmla="*/ 19 h 26"/>
                  <a:gd name="T20" fmla="*/ 7 w 21"/>
                  <a:gd name="T21" fmla="*/ 26 h 26"/>
                  <a:gd name="T22" fmla="*/ 4 w 21"/>
                  <a:gd name="T23" fmla="*/ 21 h 26"/>
                  <a:gd name="T24" fmla="*/ 16 w 21"/>
                  <a:gd name="T25" fmla="*/ 15 h 26"/>
                  <a:gd name="T26" fmla="*/ 14 w 21"/>
                  <a:gd name="T27" fmla="*/ 14 h 26"/>
                  <a:gd name="T28" fmla="*/ 12 w 21"/>
                  <a:gd name="T29" fmla="*/ 13 h 26"/>
                  <a:gd name="T30" fmla="*/ 12 w 21"/>
                  <a:gd name="T31" fmla="*/ 7 h 26"/>
                  <a:gd name="T32" fmla="*/ 16 w 21"/>
                  <a:gd name="T33" fmla="*/ 10 h 26"/>
                  <a:gd name="T34" fmla="*/ 19 w 21"/>
                  <a:gd name="T35" fmla="*/ 15 h 26"/>
                  <a:gd name="T36" fmla="*/ 21 w 21"/>
                  <a:gd name="T3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11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1" y="0"/>
                    </a:lnTo>
                    <a:close/>
                    <a:moveTo>
                      <a:pt x="21" y="19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7" y="11"/>
                      <a:pt x="18" y="12"/>
                      <a:pt x="19" y="15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5"/>
              <p:cNvSpPr>
                <a:spLocks/>
              </p:cNvSpPr>
              <p:nvPr userDrawn="1"/>
            </p:nvSpPr>
            <p:spPr bwMode="auto">
              <a:xfrm>
                <a:off x="3924300" y="1671638"/>
                <a:ext cx="58738" cy="60325"/>
              </a:xfrm>
              <a:custGeom>
                <a:avLst/>
                <a:gdLst>
                  <a:gd name="T0" fmla="*/ 16 w 16"/>
                  <a:gd name="T1" fmla="*/ 8 h 16"/>
                  <a:gd name="T2" fmla="*/ 15 w 16"/>
                  <a:gd name="T3" fmla="*/ 9 h 16"/>
                  <a:gd name="T4" fmla="*/ 12 w 16"/>
                  <a:gd name="T5" fmla="*/ 9 h 16"/>
                  <a:gd name="T6" fmla="*/ 9 w 16"/>
                  <a:gd name="T7" fmla="*/ 8 h 16"/>
                  <a:gd name="T8" fmla="*/ 7 w 16"/>
                  <a:gd name="T9" fmla="*/ 12 h 16"/>
                  <a:gd name="T10" fmla="*/ 2 w 16"/>
                  <a:gd name="T11" fmla="*/ 16 h 16"/>
                  <a:gd name="T12" fmla="*/ 0 w 16"/>
                  <a:gd name="T13" fmla="*/ 11 h 16"/>
                  <a:gd name="T14" fmla="*/ 5 w 16"/>
                  <a:gd name="T15" fmla="*/ 6 h 16"/>
                  <a:gd name="T16" fmla="*/ 5 w 16"/>
                  <a:gd name="T17" fmla="*/ 1 h 16"/>
                  <a:gd name="T18" fmla="*/ 7 w 16"/>
                  <a:gd name="T19" fmla="*/ 0 h 16"/>
                  <a:gd name="T20" fmla="*/ 8 w 16"/>
                  <a:gd name="T21" fmla="*/ 2 h 16"/>
                  <a:gd name="T22" fmla="*/ 9 w 16"/>
                  <a:gd name="T23" fmla="*/ 3 h 16"/>
                  <a:gd name="T24" fmla="*/ 12 w 16"/>
                  <a:gd name="T25" fmla="*/ 4 h 16"/>
                  <a:gd name="T26" fmla="*/ 16 w 16"/>
                  <a:gd name="T2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2" y="10"/>
                      <a:pt x="12" y="9"/>
                    </a:cubicBezTo>
                    <a:cubicBezTo>
                      <a:pt x="11" y="9"/>
                      <a:pt x="11" y="9"/>
                      <a:pt x="9" y="8"/>
                    </a:cubicBezTo>
                    <a:cubicBezTo>
                      <a:pt x="9" y="10"/>
                      <a:pt x="8" y="12"/>
                      <a:pt x="7" y="12"/>
                    </a:cubicBezTo>
                    <a:cubicBezTo>
                      <a:pt x="7" y="13"/>
                      <a:pt x="5" y="14"/>
                      <a:pt x="2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9"/>
                      <a:pt x="5" y="7"/>
                      <a:pt x="5" y="6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10" y="4"/>
                      <a:pt x="12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6"/>
              <p:cNvSpPr>
                <a:spLocks/>
              </p:cNvSpPr>
              <p:nvPr userDrawn="1"/>
            </p:nvSpPr>
            <p:spPr bwMode="auto">
              <a:xfrm>
                <a:off x="3960813" y="1630363"/>
                <a:ext cx="79375" cy="77788"/>
              </a:xfrm>
              <a:custGeom>
                <a:avLst/>
                <a:gdLst>
                  <a:gd name="T0" fmla="*/ 21 w 21"/>
                  <a:gd name="T1" fmla="*/ 10 h 21"/>
                  <a:gd name="T2" fmla="*/ 16 w 21"/>
                  <a:gd name="T3" fmla="*/ 12 h 21"/>
                  <a:gd name="T4" fmla="*/ 12 w 21"/>
                  <a:gd name="T5" fmla="*/ 14 h 21"/>
                  <a:gd name="T6" fmla="*/ 10 w 21"/>
                  <a:gd name="T7" fmla="*/ 16 h 21"/>
                  <a:gd name="T8" fmla="*/ 7 w 21"/>
                  <a:gd name="T9" fmla="*/ 18 h 21"/>
                  <a:gd name="T10" fmla="*/ 3 w 21"/>
                  <a:gd name="T11" fmla="*/ 21 h 21"/>
                  <a:gd name="T12" fmla="*/ 0 w 21"/>
                  <a:gd name="T13" fmla="*/ 16 h 21"/>
                  <a:gd name="T14" fmla="*/ 6 w 21"/>
                  <a:gd name="T15" fmla="*/ 12 h 21"/>
                  <a:gd name="T16" fmla="*/ 7 w 21"/>
                  <a:gd name="T17" fmla="*/ 9 h 21"/>
                  <a:gd name="T18" fmla="*/ 7 w 21"/>
                  <a:gd name="T19" fmla="*/ 7 h 21"/>
                  <a:gd name="T20" fmla="*/ 8 w 21"/>
                  <a:gd name="T21" fmla="*/ 4 h 21"/>
                  <a:gd name="T22" fmla="*/ 8 w 21"/>
                  <a:gd name="T23" fmla="*/ 5 h 21"/>
                  <a:gd name="T24" fmla="*/ 9 w 21"/>
                  <a:gd name="T25" fmla="*/ 6 h 21"/>
                  <a:gd name="T26" fmla="*/ 10 w 21"/>
                  <a:gd name="T27" fmla="*/ 9 h 21"/>
                  <a:gd name="T28" fmla="*/ 15 w 21"/>
                  <a:gd name="T29" fmla="*/ 7 h 21"/>
                  <a:gd name="T30" fmla="*/ 15 w 21"/>
                  <a:gd name="T31" fmla="*/ 6 h 21"/>
                  <a:gd name="T32" fmla="*/ 13 w 21"/>
                  <a:gd name="T33" fmla="*/ 5 h 21"/>
                  <a:gd name="T34" fmla="*/ 12 w 21"/>
                  <a:gd name="T35" fmla="*/ 5 h 21"/>
                  <a:gd name="T36" fmla="*/ 13 w 21"/>
                  <a:gd name="T37" fmla="*/ 0 h 21"/>
                  <a:gd name="T38" fmla="*/ 17 w 21"/>
                  <a:gd name="T39" fmla="*/ 4 h 21"/>
                  <a:gd name="T40" fmla="*/ 21 w 21"/>
                  <a:gd name="T4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19" y="11"/>
                      <a:pt x="17" y="12"/>
                      <a:pt x="16" y="12"/>
                    </a:cubicBezTo>
                    <a:cubicBezTo>
                      <a:pt x="15" y="13"/>
                      <a:pt x="13" y="13"/>
                      <a:pt x="12" y="14"/>
                    </a:cubicBezTo>
                    <a:cubicBezTo>
                      <a:pt x="11" y="15"/>
                      <a:pt x="11" y="15"/>
                      <a:pt x="10" y="16"/>
                    </a:cubicBezTo>
                    <a:cubicBezTo>
                      <a:pt x="10" y="17"/>
                      <a:pt x="9" y="17"/>
                      <a:pt x="7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5" y="13"/>
                      <a:pt x="6" y="12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0" y="7"/>
                      <a:pt x="10" y="9"/>
                    </a:cubicBezTo>
                    <a:cubicBezTo>
                      <a:pt x="11" y="8"/>
                      <a:pt x="13" y="8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3"/>
                      <a:pt x="13" y="0"/>
                    </a:cubicBezTo>
                    <a:cubicBezTo>
                      <a:pt x="14" y="1"/>
                      <a:pt x="16" y="2"/>
                      <a:pt x="17" y="4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 userDrawn="1"/>
            </p:nvSpPr>
            <p:spPr bwMode="auto">
              <a:xfrm>
                <a:off x="4010025" y="1603375"/>
                <a:ext cx="68263" cy="93663"/>
              </a:xfrm>
              <a:custGeom>
                <a:avLst/>
                <a:gdLst>
                  <a:gd name="T0" fmla="*/ 16 w 18"/>
                  <a:gd name="T1" fmla="*/ 10 h 25"/>
                  <a:gd name="T2" fmla="*/ 3 w 18"/>
                  <a:gd name="T3" fmla="*/ 20 h 25"/>
                  <a:gd name="T4" fmla="*/ 0 w 18"/>
                  <a:gd name="T5" fmla="*/ 15 h 25"/>
                  <a:gd name="T6" fmla="*/ 11 w 18"/>
                  <a:gd name="T7" fmla="*/ 7 h 25"/>
                  <a:gd name="T8" fmla="*/ 6 w 18"/>
                  <a:gd name="T9" fmla="*/ 6 h 25"/>
                  <a:gd name="T10" fmla="*/ 5 w 18"/>
                  <a:gd name="T11" fmla="*/ 0 h 25"/>
                  <a:gd name="T12" fmla="*/ 9 w 18"/>
                  <a:gd name="T13" fmla="*/ 2 h 25"/>
                  <a:gd name="T14" fmla="*/ 13 w 18"/>
                  <a:gd name="T15" fmla="*/ 6 h 25"/>
                  <a:gd name="T16" fmla="*/ 16 w 18"/>
                  <a:gd name="T17" fmla="*/ 10 h 25"/>
                  <a:gd name="T18" fmla="*/ 18 w 18"/>
                  <a:gd name="T19" fmla="*/ 13 h 25"/>
                  <a:gd name="T20" fmla="*/ 18 w 18"/>
                  <a:gd name="T21" fmla="*/ 18 h 25"/>
                  <a:gd name="T22" fmla="*/ 14 w 18"/>
                  <a:gd name="T23" fmla="*/ 20 h 25"/>
                  <a:gd name="T24" fmla="*/ 14 w 18"/>
                  <a:gd name="T25" fmla="*/ 24 h 25"/>
                  <a:gd name="T26" fmla="*/ 9 w 18"/>
                  <a:gd name="T27" fmla="*/ 25 h 25"/>
                  <a:gd name="T28" fmla="*/ 9 w 18"/>
                  <a:gd name="T29" fmla="*/ 20 h 25"/>
                  <a:gd name="T30" fmla="*/ 13 w 18"/>
                  <a:gd name="T31" fmla="*/ 19 h 25"/>
                  <a:gd name="T32" fmla="*/ 13 w 18"/>
                  <a:gd name="T33" fmla="*/ 15 h 25"/>
                  <a:gd name="T34" fmla="*/ 18 w 18"/>
                  <a:gd name="T3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5">
                    <a:moveTo>
                      <a:pt x="16" y="1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2" y="4"/>
                      <a:pt x="13" y="6"/>
                    </a:cubicBezTo>
                    <a:lnTo>
                      <a:pt x="16" y="10"/>
                    </a:lnTo>
                    <a:close/>
                    <a:moveTo>
                      <a:pt x="18" y="13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8"/>
              <p:cNvSpPr>
                <a:spLocks noEditPoints="1"/>
              </p:cNvSpPr>
              <p:nvPr userDrawn="1"/>
            </p:nvSpPr>
            <p:spPr bwMode="auto">
              <a:xfrm>
                <a:off x="4051300" y="1558925"/>
                <a:ext cx="96838" cy="90488"/>
              </a:xfrm>
              <a:custGeom>
                <a:avLst/>
                <a:gdLst>
                  <a:gd name="T0" fmla="*/ 26 w 26"/>
                  <a:gd name="T1" fmla="*/ 4 h 24"/>
                  <a:gd name="T2" fmla="*/ 3 w 26"/>
                  <a:gd name="T3" fmla="*/ 24 h 24"/>
                  <a:gd name="T4" fmla="*/ 0 w 26"/>
                  <a:gd name="T5" fmla="*/ 20 h 24"/>
                  <a:gd name="T6" fmla="*/ 14 w 26"/>
                  <a:gd name="T7" fmla="*/ 8 h 24"/>
                  <a:gd name="T8" fmla="*/ 3 w 26"/>
                  <a:gd name="T9" fmla="*/ 11 h 24"/>
                  <a:gd name="T10" fmla="*/ 0 w 26"/>
                  <a:gd name="T11" fmla="*/ 14 h 24"/>
                  <a:gd name="T12" fmla="*/ 0 w 26"/>
                  <a:gd name="T13" fmla="*/ 10 h 24"/>
                  <a:gd name="T14" fmla="*/ 3 w 26"/>
                  <a:gd name="T15" fmla="*/ 5 h 24"/>
                  <a:gd name="T16" fmla="*/ 8 w 26"/>
                  <a:gd name="T17" fmla="*/ 2 h 24"/>
                  <a:gd name="T18" fmla="*/ 14 w 26"/>
                  <a:gd name="T19" fmla="*/ 2 h 24"/>
                  <a:gd name="T20" fmla="*/ 21 w 26"/>
                  <a:gd name="T21" fmla="*/ 1 h 24"/>
                  <a:gd name="T22" fmla="*/ 23 w 26"/>
                  <a:gd name="T23" fmla="*/ 0 h 24"/>
                  <a:gd name="T24" fmla="*/ 26 w 26"/>
                  <a:gd name="T25" fmla="*/ 4 h 24"/>
                  <a:gd name="T26" fmla="*/ 21 w 26"/>
                  <a:gd name="T27" fmla="*/ 14 h 24"/>
                  <a:gd name="T28" fmla="*/ 22 w 26"/>
                  <a:gd name="T29" fmla="*/ 20 h 24"/>
                  <a:gd name="T30" fmla="*/ 15 w 26"/>
                  <a:gd name="T31" fmla="*/ 22 h 24"/>
                  <a:gd name="T32" fmla="*/ 15 w 26"/>
                  <a:gd name="T33" fmla="*/ 17 h 24"/>
                  <a:gd name="T34" fmla="*/ 21 w 26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4">
                    <a:moveTo>
                      <a:pt x="26" y="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8"/>
                      <a:pt x="5" y="9"/>
                      <a:pt x="3" y="11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2"/>
                      <a:pt x="0" y="10"/>
                      <a:pt x="0" y="10"/>
                    </a:cubicBezTo>
                    <a:cubicBezTo>
                      <a:pt x="0" y="8"/>
                      <a:pt x="1" y="6"/>
                      <a:pt x="3" y="5"/>
                    </a:cubicBezTo>
                    <a:cubicBezTo>
                      <a:pt x="4" y="4"/>
                      <a:pt x="6" y="3"/>
                      <a:pt x="8" y="2"/>
                    </a:cubicBezTo>
                    <a:cubicBezTo>
                      <a:pt x="9" y="2"/>
                      <a:pt x="11" y="2"/>
                      <a:pt x="14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lnTo>
                      <a:pt x="26" y="4"/>
                    </a:lnTo>
                    <a:close/>
                    <a:moveTo>
                      <a:pt x="21" y="14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9"/>
              <p:cNvSpPr>
                <a:spLocks noEditPoints="1"/>
              </p:cNvSpPr>
              <p:nvPr userDrawn="1"/>
            </p:nvSpPr>
            <p:spPr bwMode="auto">
              <a:xfrm>
                <a:off x="4141788" y="1490663"/>
                <a:ext cx="63500" cy="104775"/>
              </a:xfrm>
              <a:custGeom>
                <a:avLst/>
                <a:gdLst>
                  <a:gd name="T0" fmla="*/ 15 w 17"/>
                  <a:gd name="T1" fmla="*/ 6 h 28"/>
                  <a:gd name="T2" fmla="*/ 17 w 17"/>
                  <a:gd name="T3" fmla="*/ 14 h 28"/>
                  <a:gd name="T4" fmla="*/ 14 w 17"/>
                  <a:gd name="T5" fmla="*/ 22 h 28"/>
                  <a:gd name="T6" fmla="*/ 7 w 17"/>
                  <a:gd name="T7" fmla="*/ 26 h 28"/>
                  <a:gd name="T8" fmla="*/ 1 w 17"/>
                  <a:gd name="T9" fmla="*/ 28 h 28"/>
                  <a:gd name="T10" fmla="*/ 0 w 17"/>
                  <a:gd name="T11" fmla="*/ 27 h 28"/>
                  <a:gd name="T12" fmla="*/ 8 w 17"/>
                  <a:gd name="T13" fmla="*/ 22 h 28"/>
                  <a:gd name="T14" fmla="*/ 11 w 17"/>
                  <a:gd name="T15" fmla="*/ 16 h 28"/>
                  <a:gd name="T16" fmla="*/ 12 w 17"/>
                  <a:gd name="T17" fmla="*/ 10 h 28"/>
                  <a:gd name="T18" fmla="*/ 11 w 17"/>
                  <a:gd name="T19" fmla="*/ 11 h 28"/>
                  <a:gd name="T20" fmla="*/ 3 w 17"/>
                  <a:gd name="T21" fmla="*/ 12 h 28"/>
                  <a:gd name="T22" fmla="*/ 0 w 17"/>
                  <a:gd name="T23" fmla="*/ 6 h 28"/>
                  <a:gd name="T24" fmla="*/ 1 w 17"/>
                  <a:gd name="T25" fmla="*/ 1 h 28"/>
                  <a:gd name="T26" fmla="*/ 6 w 17"/>
                  <a:gd name="T27" fmla="*/ 0 h 28"/>
                  <a:gd name="T28" fmla="*/ 11 w 17"/>
                  <a:gd name="T29" fmla="*/ 2 h 28"/>
                  <a:gd name="T30" fmla="*/ 15 w 17"/>
                  <a:gd name="T31" fmla="*/ 6 h 28"/>
                  <a:gd name="T32" fmla="*/ 9 w 17"/>
                  <a:gd name="T33" fmla="*/ 6 h 28"/>
                  <a:gd name="T34" fmla="*/ 5 w 17"/>
                  <a:gd name="T35" fmla="*/ 6 h 28"/>
                  <a:gd name="T36" fmla="*/ 4 w 17"/>
                  <a:gd name="T37" fmla="*/ 8 h 28"/>
                  <a:gd name="T38" fmla="*/ 8 w 17"/>
                  <a:gd name="T39" fmla="*/ 6 h 28"/>
                  <a:gd name="T40" fmla="*/ 9 w 1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28">
                    <a:moveTo>
                      <a:pt x="15" y="6"/>
                    </a:moveTo>
                    <a:cubicBezTo>
                      <a:pt x="16" y="8"/>
                      <a:pt x="17" y="10"/>
                      <a:pt x="17" y="14"/>
                    </a:cubicBezTo>
                    <a:cubicBezTo>
                      <a:pt x="16" y="18"/>
                      <a:pt x="16" y="20"/>
                      <a:pt x="14" y="22"/>
                    </a:cubicBezTo>
                    <a:cubicBezTo>
                      <a:pt x="13" y="23"/>
                      <a:pt x="10" y="25"/>
                      <a:pt x="7" y="26"/>
                    </a:cubicBezTo>
                    <a:cubicBezTo>
                      <a:pt x="7" y="26"/>
                      <a:pt x="5" y="27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6" y="24"/>
                      <a:pt x="8" y="22"/>
                    </a:cubicBezTo>
                    <a:cubicBezTo>
                      <a:pt x="10" y="20"/>
                      <a:pt x="11" y="18"/>
                      <a:pt x="11" y="16"/>
                    </a:cubicBezTo>
                    <a:cubicBezTo>
                      <a:pt x="12" y="14"/>
                      <a:pt x="12" y="12"/>
                      <a:pt x="12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8" y="14"/>
                      <a:pt x="6" y="14"/>
                      <a:pt x="3" y="12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11" y="2"/>
                    </a:cubicBezTo>
                    <a:lnTo>
                      <a:pt x="15" y="6"/>
                    </a:lnTo>
                    <a:close/>
                    <a:moveTo>
                      <a:pt x="9" y="6"/>
                    </a:move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7" y="8"/>
                      <a:pt x="8" y="6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0"/>
              <p:cNvSpPr>
                <a:spLocks/>
              </p:cNvSpPr>
              <p:nvPr userDrawn="1"/>
            </p:nvSpPr>
            <p:spPr bwMode="auto">
              <a:xfrm>
                <a:off x="4125913" y="1443038"/>
                <a:ext cx="90488" cy="93663"/>
              </a:xfrm>
              <a:custGeom>
                <a:avLst/>
                <a:gdLst>
                  <a:gd name="T0" fmla="*/ 24 w 24"/>
                  <a:gd name="T1" fmla="*/ 14 h 25"/>
                  <a:gd name="T2" fmla="*/ 15 w 24"/>
                  <a:gd name="T3" fmla="*/ 25 h 25"/>
                  <a:gd name="T4" fmla="*/ 11 w 24"/>
                  <a:gd name="T5" fmla="*/ 21 h 25"/>
                  <a:gd name="T6" fmla="*/ 14 w 24"/>
                  <a:gd name="T7" fmla="*/ 17 h 25"/>
                  <a:gd name="T8" fmla="*/ 17 w 24"/>
                  <a:gd name="T9" fmla="*/ 15 h 25"/>
                  <a:gd name="T10" fmla="*/ 18 w 24"/>
                  <a:gd name="T11" fmla="*/ 13 h 25"/>
                  <a:gd name="T12" fmla="*/ 5 w 24"/>
                  <a:gd name="T13" fmla="*/ 7 h 25"/>
                  <a:gd name="T14" fmla="*/ 3 w 24"/>
                  <a:gd name="T15" fmla="*/ 8 h 25"/>
                  <a:gd name="T16" fmla="*/ 0 w 24"/>
                  <a:gd name="T17" fmla="*/ 2 h 25"/>
                  <a:gd name="T18" fmla="*/ 1 w 24"/>
                  <a:gd name="T19" fmla="*/ 1 h 25"/>
                  <a:gd name="T20" fmla="*/ 2 w 24"/>
                  <a:gd name="T21" fmla="*/ 1 h 25"/>
                  <a:gd name="T22" fmla="*/ 2 w 24"/>
                  <a:gd name="T23" fmla="*/ 2 h 25"/>
                  <a:gd name="T24" fmla="*/ 4 w 24"/>
                  <a:gd name="T25" fmla="*/ 1 h 25"/>
                  <a:gd name="T26" fmla="*/ 7 w 24"/>
                  <a:gd name="T27" fmla="*/ 0 h 25"/>
                  <a:gd name="T28" fmla="*/ 9 w 24"/>
                  <a:gd name="T29" fmla="*/ 4 h 25"/>
                  <a:gd name="T30" fmla="*/ 8 w 24"/>
                  <a:gd name="T31" fmla="*/ 5 h 25"/>
                  <a:gd name="T32" fmla="*/ 20 w 24"/>
                  <a:gd name="T33" fmla="*/ 10 h 25"/>
                  <a:gd name="T34" fmla="*/ 24 w 24"/>
                  <a:gd name="T3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6" y="16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"/>
              <p:cNvSpPr>
                <a:spLocks/>
              </p:cNvSpPr>
              <p:nvPr userDrawn="1"/>
            </p:nvSpPr>
            <p:spPr bwMode="auto">
              <a:xfrm>
                <a:off x="4230688" y="1446213"/>
                <a:ext cx="23813" cy="22225"/>
              </a:xfrm>
              <a:custGeom>
                <a:avLst/>
                <a:gdLst>
                  <a:gd name="T0" fmla="*/ 5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5 w 6"/>
                  <a:gd name="T7" fmla="*/ 1 h 6"/>
                  <a:gd name="T8" fmla="*/ 5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2"/>
              <p:cNvSpPr>
                <a:spLocks/>
              </p:cNvSpPr>
              <p:nvPr userDrawn="1"/>
            </p:nvSpPr>
            <p:spPr bwMode="auto">
              <a:xfrm>
                <a:off x="4230688" y="1371600"/>
                <a:ext cx="79375" cy="93663"/>
              </a:xfrm>
              <a:custGeom>
                <a:avLst/>
                <a:gdLst>
                  <a:gd name="T0" fmla="*/ 16 w 21"/>
                  <a:gd name="T1" fmla="*/ 3 h 25"/>
                  <a:gd name="T2" fmla="*/ 12 w 21"/>
                  <a:gd name="T3" fmla="*/ 10 h 25"/>
                  <a:gd name="T4" fmla="*/ 9 w 21"/>
                  <a:gd name="T5" fmla="*/ 19 h 25"/>
                  <a:gd name="T6" fmla="*/ 13 w 21"/>
                  <a:gd name="T7" fmla="*/ 19 h 25"/>
                  <a:gd name="T8" fmla="*/ 18 w 21"/>
                  <a:gd name="T9" fmla="*/ 21 h 25"/>
                  <a:gd name="T10" fmla="*/ 20 w 21"/>
                  <a:gd name="T11" fmla="*/ 23 h 25"/>
                  <a:gd name="T12" fmla="*/ 21 w 21"/>
                  <a:gd name="T13" fmla="*/ 25 h 25"/>
                  <a:gd name="T14" fmla="*/ 8 w 21"/>
                  <a:gd name="T15" fmla="*/ 21 h 25"/>
                  <a:gd name="T16" fmla="*/ 5 w 21"/>
                  <a:gd name="T17" fmla="*/ 15 h 25"/>
                  <a:gd name="T18" fmla="*/ 8 w 21"/>
                  <a:gd name="T19" fmla="*/ 7 h 25"/>
                  <a:gd name="T20" fmla="*/ 4 w 21"/>
                  <a:gd name="T21" fmla="*/ 9 h 25"/>
                  <a:gd name="T22" fmla="*/ 4 w 21"/>
                  <a:gd name="T23" fmla="*/ 14 h 25"/>
                  <a:gd name="T24" fmla="*/ 3 w 21"/>
                  <a:gd name="T25" fmla="*/ 14 h 25"/>
                  <a:gd name="T26" fmla="*/ 0 w 21"/>
                  <a:gd name="T27" fmla="*/ 10 h 25"/>
                  <a:gd name="T28" fmla="*/ 1 w 21"/>
                  <a:gd name="T29" fmla="*/ 5 h 25"/>
                  <a:gd name="T30" fmla="*/ 11 w 21"/>
                  <a:gd name="T31" fmla="*/ 0 h 25"/>
                  <a:gd name="T32" fmla="*/ 16 w 21"/>
                  <a:gd name="T3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5">
                    <a:moveTo>
                      <a:pt x="16" y="3"/>
                    </a:moveTo>
                    <a:cubicBezTo>
                      <a:pt x="16" y="3"/>
                      <a:pt x="15" y="5"/>
                      <a:pt x="12" y="10"/>
                    </a:cubicBezTo>
                    <a:cubicBezTo>
                      <a:pt x="9" y="15"/>
                      <a:pt x="8" y="18"/>
                      <a:pt x="9" y="19"/>
                    </a:cubicBezTo>
                    <a:cubicBezTo>
                      <a:pt x="10" y="19"/>
                      <a:pt x="12" y="19"/>
                      <a:pt x="13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0" y="23"/>
                    </a:cubicBezTo>
                    <a:cubicBezTo>
                      <a:pt x="20" y="23"/>
                      <a:pt x="21" y="23"/>
                      <a:pt x="21" y="25"/>
                    </a:cubicBezTo>
                    <a:cubicBezTo>
                      <a:pt x="20" y="24"/>
                      <a:pt x="15" y="23"/>
                      <a:pt x="8" y="21"/>
                    </a:cubicBezTo>
                    <a:cubicBezTo>
                      <a:pt x="5" y="20"/>
                      <a:pt x="4" y="18"/>
                      <a:pt x="5" y="15"/>
                    </a:cubicBezTo>
                    <a:cubicBezTo>
                      <a:pt x="5" y="13"/>
                      <a:pt x="6" y="11"/>
                      <a:pt x="8" y="7"/>
                    </a:cubicBezTo>
                    <a:cubicBezTo>
                      <a:pt x="6" y="8"/>
                      <a:pt x="4" y="8"/>
                      <a:pt x="4" y="9"/>
                    </a:cubicBezTo>
                    <a:cubicBezTo>
                      <a:pt x="3" y="10"/>
                      <a:pt x="3" y="11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3"/>
                      <a:pt x="6" y="2"/>
                      <a:pt x="11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3"/>
              <p:cNvSpPr>
                <a:spLocks/>
              </p:cNvSpPr>
              <p:nvPr userDrawn="1"/>
            </p:nvSpPr>
            <p:spPr bwMode="auto">
              <a:xfrm>
                <a:off x="4295775" y="1344613"/>
                <a:ext cx="17463" cy="22225"/>
              </a:xfrm>
              <a:custGeom>
                <a:avLst/>
                <a:gdLst>
                  <a:gd name="T0" fmla="*/ 4 w 5"/>
                  <a:gd name="T1" fmla="*/ 4 h 6"/>
                  <a:gd name="T2" fmla="*/ 1 w 5"/>
                  <a:gd name="T3" fmla="*/ 6 h 6"/>
                  <a:gd name="T4" fmla="*/ 0 w 5"/>
                  <a:gd name="T5" fmla="*/ 2 h 6"/>
                  <a:gd name="T6" fmla="*/ 4 w 5"/>
                  <a:gd name="T7" fmla="*/ 0 h 6"/>
                  <a:gd name="T8" fmla="*/ 4 w 5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6"/>
                      <a:pt x="2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4"/>
              <p:cNvSpPr>
                <a:spLocks noEditPoints="1"/>
              </p:cNvSpPr>
              <p:nvPr userDrawn="1"/>
            </p:nvSpPr>
            <p:spPr bwMode="auto">
              <a:xfrm>
                <a:off x="4276725" y="1206500"/>
                <a:ext cx="107950" cy="115888"/>
              </a:xfrm>
              <a:custGeom>
                <a:avLst/>
                <a:gdLst>
                  <a:gd name="T0" fmla="*/ 25 w 29"/>
                  <a:gd name="T1" fmla="*/ 3 h 31"/>
                  <a:gd name="T2" fmla="*/ 17 w 29"/>
                  <a:gd name="T3" fmla="*/ 22 h 31"/>
                  <a:gd name="T4" fmla="*/ 13 w 29"/>
                  <a:gd name="T5" fmla="*/ 29 h 31"/>
                  <a:gd name="T6" fmla="*/ 6 w 29"/>
                  <a:gd name="T7" fmla="*/ 30 h 31"/>
                  <a:gd name="T8" fmla="*/ 0 w 29"/>
                  <a:gd name="T9" fmla="*/ 25 h 31"/>
                  <a:gd name="T10" fmla="*/ 2 w 29"/>
                  <a:gd name="T11" fmla="*/ 24 h 31"/>
                  <a:gd name="T12" fmla="*/ 5 w 29"/>
                  <a:gd name="T13" fmla="*/ 27 h 31"/>
                  <a:gd name="T14" fmla="*/ 9 w 29"/>
                  <a:gd name="T15" fmla="*/ 25 h 31"/>
                  <a:gd name="T16" fmla="*/ 12 w 29"/>
                  <a:gd name="T17" fmla="*/ 20 h 31"/>
                  <a:gd name="T18" fmla="*/ 19 w 29"/>
                  <a:gd name="T19" fmla="*/ 3 h 31"/>
                  <a:gd name="T20" fmla="*/ 17 w 29"/>
                  <a:gd name="T21" fmla="*/ 3 h 31"/>
                  <a:gd name="T22" fmla="*/ 14 w 29"/>
                  <a:gd name="T23" fmla="*/ 4 h 31"/>
                  <a:gd name="T24" fmla="*/ 11 w 29"/>
                  <a:gd name="T25" fmla="*/ 1 h 31"/>
                  <a:gd name="T26" fmla="*/ 15 w 29"/>
                  <a:gd name="T27" fmla="*/ 0 h 31"/>
                  <a:gd name="T28" fmla="*/ 20 w 29"/>
                  <a:gd name="T29" fmla="*/ 1 h 31"/>
                  <a:gd name="T30" fmla="*/ 25 w 29"/>
                  <a:gd name="T31" fmla="*/ 3 h 31"/>
                  <a:gd name="T32" fmla="*/ 25 w 29"/>
                  <a:gd name="T33" fmla="*/ 13 h 31"/>
                  <a:gd name="T34" fmla="*/ 29 w 29"/>
                  <a:gd name="T35" fmla="*/ 17 h 31"/>
                  <a:gd name="T36" fmla="*/ 24 w 29"/>
                  <a:gd name="T37" fmla="*/ 22 h 31"/>
                  <a:gd name="T38" fmla="*/ 21 w 29"/>
                  <a:gd name="T39" fmla="*/ 18 h 31"/>
                  <a:gd name="T40" fmla="*/ 25 w 29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5" y="3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5"/>
                      <a:pt x="14" y="28"/>
                      <a:pt x="13" y="29"/>
                    </a:cubicBezTo>
                    <a:cubicBezTo>
                      <a:pt x="11" y="31"/>
                      <a:pt x="9" y="31"/>
                      <a:pt x="6" y="30"/>
                    </a:cubicBezTo>
                    <a:cubicBezTo>
                      <a:pt x="4" y="30"/>
                      <a:pt x="2" y="28"/>
                      <a:pt x="0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7"/>
                      <a:pt x="5" y="27"/>
                    </a:cubicBezTo>
                    <a:cubicBezTo>
                      <a:pt x="6" y="27"/>
                      <a:pt x="8" y="27"/>
                      <a:pt x="9" y="25"/>
                    </a:cubicBezTo>
                    <a:cubicBezTo>
                      <a:pt x="10" y="24"/>
                      <a:pt x="11" y="22"/>
                      <a:pt x="12" y="2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4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0"/>
                      <a:pt x="18" y="0"/>
                      <a:pt x="20" y="1"/>
                    </a:cubicBezTo>
                    <a:lnTo>
                      <a:pt x="25" y="3"/>
                    </a:lnTo>
                    <a:close/>
                    <a:moveTo>
                      <a:pt x="25" y="13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5"/>
              <p:cNvSpPr>
                <a:spLocks/>
              </p:cNvSpPr>
              <p:nvPr userDrawn="1"/>
            </p:nvSpPr>
            <p:spPr bwMode="auto">
              <a:xfrm>
                <a:off x="4359275" y="1179513"/>
                <a:ext cx="19050" cy="26988"/>
              </a:xfrm>
              <a:custGeom>
                <a:avLst/>
                <a:gdLst>
                  <a:gd name="T0" fmla="*/ 5 w 5"/>
                  <a:gd name="T1" fmla="*/ 4 h 7"/>
                  <a:gd name="T2" fmla="*/ 2 w 5"/>
                  <a:gd name="T3" fmla="*/ 6 h 7"/>
                  <a:gd name="T4" fmla="*/ 1 w 5"/>
                  <a:gd name="T5" fmla="*/ 3 h 7"/>
                  <a:gd name="T6" fmla="*/ 4 w 5"/>
                  <a:gd name="T7" fmla="*/ 0 h 7"/>
                  <a:gd name="T8" fmla="*/ 5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4" y="6"/>
                      <a:pt x="3" y="7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5" y="2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6"/>
              <p:cNvSpPr>
                <a:spLocks/>
              </p:cNvSpPr>
              <p:nvPr userDrawn="1"/>
            </p:nvSpPr>
            <p:spPr bwMode="auto">
              <a:xfrm>
                <a:off x="4340225" y="1101725"/>
                <a:ext cx="93663" cy="77788"/>
              </a:xfrm>
              <a:custGeom>
                <a:avLst/>
                <a:gdLst>
                  <a:gd name="T0" fmla="*/ 14 w 25"/>
                  <a:gd name="T1" fmla="*/ 1 h 21"/>
                  <a:gd name="T2" fmla="*/ 12 w 25"/>
                  <a:gd name="T3" fmla="*/ 9 h 21"/>
                  <a:gd name="T4" fmla="*/ 12 w 25"/>
                  <a:gd name="T5" fmla="*/ 18 h 21"/>
                  <a:gd name="T6" fmla="*/ 16 w 25"/>
                  <a:gd name="T7" fmla="*/ 17 h 21"/>
                  <a:gd name="T8" fmla="*/ 22 w 25"/>
                  <a:gd name="T9" fmla="*/ 17 h 21"/>
                  <a:gd name="T10" fmla="*/ 24 w 25"/>
                  <a:gd name="T11" fmla="*/ 18 h 21"/>
                  <a:gd name="T12" fmla="*/ 25 w 25"/>
                  <a:gd name="T13" fmla="*/ 20 h 21"/>
                  <a:gd name="T14" fmla="*/ 12 w 25"/>
                  <a:gd name="T15" fmla="*/ 21 h 21"/>
                  <a:gd name="T16" fmla="*/ 7 w 25"/>
                  <a:gd name="T17" fmla="*/ 16 h 21"/>
                  <a:gd name="T18" fmla="*/ 7 w 25"/>
                  <a:gd name="T19" fmla="*/ 8 h 21"/>
                  <a:gd name="T20" fmla="*/ 4 w 25"/>
                  <a:gd name="T21" fmla="*/ 11 h 21"/>
                  <a:gd name="T22" fmla="*/ 6 w 25"/>
                  <a:gd name="T23" fmla="*/ 15 h 21"/>
                  <a:gd name="T24" fmla="*/ 5 w 25"/>
                  <a:gd name="T25" fmla="*/ 16 h 21"/>
                  <a:gd name="T26" fmla="*/ 1 w 25"/>
                  <a:gd name="T27" fmla="*/ 13 h 21"/>
                  <a:gd name="T28" fmla="*/ 0 w 25"/>
                  <a:gd name="T29" fmla="*/ 8 h 21"/>
                  <a:gd name="T30" fmla="*/ 8 w 25"/>
                  <a:gd name="T31" fmla="*/ 0 h 21"/>
                  <a:gd name="T32" fmla="*/ 14 w 25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1">
                    <a:moveTo>
                      <a:pt x="14" y="1"/>
                    </a:moveTo>
                    <a:cubicBezTo>
                      <a:pt x="14" y="1"/>
                      <a:pt x="13" y="3"/>
                      <a:pt x="12" y="9"/>
                    </a:cubicBezTo>
                    <a:cubicBezTo>
                      <a:pt x="11" y="15"/>
                      <a:pt x="11" y="18"/>
                      <a:pt x="12" y="18"/>
                    </a:cubicBezTo>
                    <a:cubicBezTo>
                      <a:pt x="13" y="18"/>
                      <a:pt x="15" y="17"/>
                      <a:pt x="16" y="17"/>
                    </a:cubicBezTo>
                    <a:cubicBezTo>
                      <a:pt x="18" y="17"/>
                      <a:pt x="20" y="17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4" y="18"/>
                      <a:pt x="25" y="19"/>
                      <a:pt x="25" y="20"/>
                    </a:cubicBezTo>
                    <a:cubicBezTo>
                      <a:pt x="24" y="20"/>
                      <a:pt x="19" y="20"/>
                      <a:pt x="12" y="21"/>
                    </a:cubicBezTo>
                    <a:cubicBezTo>
                      <a:pt x="9" y="20"/>
                      <a:pt x="7" y="19"/>
                      <a:pt x="7" y="16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3"/>
                      <a:pt x="1" y="13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6"/>
                      <a:pt x="3" y="3"/>
                      <a:pt x="8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655888" y="1101725"/>
              <a:ext cx="817563" cy="730251"/>
              <a:chOff x="2655888" y="1101725"/>
              <a:chExt cx="817563" cy="730251"/>
            </a:xfrm>
          </p:grpSpPr>
          <p:sp>
            <p:nvSpPr>
              <p:cNvPr id="16" name="Freeform 137"/>
              <p:cNvSpPr>
                <a:spLocks/>
              </p:cNvSpPr>
              <p:nvPr userDrawn="1"/>
            </p:nvSpPr>
            <p:spPr bwMode="auto">
              <a:xfrm>
                <a:off x="2655888" y="1101725"/>
                <a:ext cx="115888" cy="119063"/>
              </a:xfrm>
              <a:custGeom>
                <a:avLst/>
                <a:gdLst>
                  <a:gd name="T0" fmla="*/ 57 w 73"/>
                  <a:gd name="T1" fmla="*/ 0 h 75"/>
                  <a:gd name="T2" fmla="*/ 62 w 73"/>
                  <a:gd name="T3" fmla="*/ 23 h 75"/>
                  <a:gd name="T4" fmla="*/ 31 w 73"/>
                  <a:gd name="T5" fmla="*/ 40 h 75"/>
                  <a:gd name="T6" fmla="*/ 66 w 73"/>
                  <a:gd name="T7" fmla="*/ 37 h 75"/>
                  <a:gd name="T8" fmla="*/ 73 w 73"/>
                  <a:gd name="T9" fmla="*/ 61 h 75"/>
                  <a:gd name="T10" fmla="*/ 17 w 73"/>
                  <a:gd name="T11" fmla="*/ 75 h 75"/>
                  <a:gd name="T12" fmla="*/ 14 w 73"/>
                  <a:gd name="T13" fmla="*/ 61 h 75"/>
                  <a:gd name="T14" fmla="*/ 57 w 73"/>
                  <a:gd name="T15" fmla="*/ 49 h 75"/>
                  <a:gd name="T16" fmla="*/ 10 w 73"/>
                  <a:gd name="T17" fmla="*/ 52 h 75"/>
                  <a:gd name="T18" fmla="*/ 7 w 73"/>
                  <a:gd name="T19" fmla="*/ 40 h 75"/>
                  <a:gd name="T20" fmla="*/ 47 w 73"/>
                  <a:gd name="T21" fmla="*/ 19 h 75"/>
                  <a:gd name="T22" fmla="*/ 5 w 73"/>
                  <a:gd name="T23" fmla="*/ 30 h 75"/>
                  <a:gd name="T24" fmla="*/ 0 w 73"/>
                  <a:gd name="T25" fmla="*/ 16 h 75"/>
                  <a:gd name="T26" fmla="*/ 57 w 73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75">
                    <a:moveTo>
                      <a:pt x="57" y="0"/>
                    </a:moveTo>
                    <a:lnTo>
                      <a:pt x="62" y="23"/>
                    </a:lnTo>
                    <a:lnTo>
                      <a:pt x="31" y="40"/>
                    </a:lnTo>
                    <a:lnTo>
                      <a:pt x="66" y="37"/>
                    </a:lnTo>
                    <a:lnTo>
                      <a:pt x="73" y="61"/>
                    </a:lnTo>
                    <a:lnTo>
                      <a:pt x="17" y="75"/>
                    </a:lnTo>
                    <a:lnTo>
                      <a:pt x="14" y="61"/>
                    </a:lnTo>
                    <a:lnTo>
                      <a:pt x="57" y="49"/>
                    </a:lnTo>
                    <a:lnTo>
                      <a:pt x="10" y="52"/>
                    </a:lnTo>
                    <a:lnTo>
                      <a:pt x="7" y="40"/>
                    </a:lnTo>
                    <a:lnTo>
                      <a:pt x="47" y="19"/>
                    </a:lnTo>
                    <a:lnTo>
                      <a:pt x="5" y="30"/>
                    </a:lnTo>
                    <a:lnTo>
                      <a:pt x="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/>
              <p:cNvSpPr>
                <a:spLocks noEditPoints="1"/>
              </p:cNvSpPr>
              <p:nvPr userDrawn="1"/>
            </p:nvSpPr>
            <p:spPr bwMode="auto">
              <a:xfrm>
                <a:off x="2693988" y="1209675"/>
                <a:ext cx="104775" cy="101600"/>
              </a:xfrm>
              <a:custGeom>
                <a:avLst/>
                <a:gdLst>
                  <a:gd name="T0" fmla="*/ 22 w 28"/>
                  <a:gd name="T1" fmla="*/ 0 h 27"/>
                  <a:gd name="T2" fmla="*/ 27 w 28"/>
                  <a:gd name="T3" fmla="*/ 12 h 27"/>
                  <a:gd name="T4" fmla="*/ 28 w 28"/>
                  <a:gd name="T5" fmla="*/ 18 h 27"/>
                  <a:gd name="T6" fmla="*/ 24 w 28"/>
                  <a:gd name="T7" fmla="*/ 21 h 27"/>
                  <a:gd name="T8" fmla="*/ 20 w 28"/>
                  <a:gd name="T9" fmla="*/ 21 h 27"/>
                  <a:gd name="T10" fmla="*/ 18 w 28"/>
                  <a:gd name="T11" fmla="*/ 20 h 27"/>
                  <a:gd name="T12" fmla="*/ 17 w 28"/>
                  <a:gd name="T13" fmla="*/ 24 h 27"/>
                  <a:gd name="T14" fmla="*/ 14 w 28"/>
                  <a:gd name="T15" fmla="*/ 26 h 27"/>
                  <a:gd name="T16" fmla="*/ 11 w 28"/>
                  <a:gd name="T17" fmla="*/ 27 h 27"/>
                  <a:gd name="T18" fmla="*/ 8 w 28"/>
                  <a:gd name="T19" fmla="*/ 26 h 27"/>
                  <a:gd name="T20" fmla="*/ 6 w 28"/>
                  <a:gd name="T21" fmla="*/ 24 h 27"/>
                  <a:gd name="T22" fmla="*/ 4 w 28"/>
                  <a:gd name="T23" fmla="*/ 21 h 27"/>
                  <a:gd name="T24" fmla="*/ 0 w 28"/>
                  <a:gd name="T25" fmla="*/ 9 h 27"/>
                  <a:gd name="T26" fmla="*/ 22 w 28"/>
                  <a:gd name="T27" fmla="*/ 0 h 27"/>
                  <a:gd name="T28" fmla="*/ 7 w 28"/>
                  <a:gd name="T29" fmla="*/ 14 h 27"/>
                  <a:gd name="T30" fmla="*/ 9 w 28"/>
                  <a:gd name="T31" fmla="*/ 17 h 27"/>
                  <a:gd name="T32" fmla="*/ 10 w 28"/>
                  <a:gd name="T33" fmla="*/ 19 h 27"/>
                  <a:gd name="T34" fmla="*/ 12 w 28"/>
                  <a:gd name="T35" fmla="*/ 19 h 27"/>
                  <a:gd name="T36" fmla="*/ 14 w 28"/>
                  <a:gd name="T37" fmla="*/ 18 h 27"/>
                  <a:gd name="T38" fmla="*/ 13 w 28"/>
                  <a:gd name="T39" fmla="*/ 15 h 27"/>
                  <a:gd name="T40" fmla="*/ 12 w 28"/>
                  <a:gd name="T41" fmla="*/ 12 h 27"/>
                  <a:gd name="T42" fmla="*/ 7 w 28"/>
                  <a:gd name="T43" fmla="*/ 14 h 27"/>
                  <a:gd name="T44" fmla="*/ 16 w 28"/>
                  <a:gd name="T45" fmla="*/ 10 h 27"/>
                  <a:gd name="T46" fmla="*/ 17 w 28"/>
                  <a:gd name="T47" fmla="*/ 13 h 27"/>
                  <a:gd name="T48" fmla="*/ 19 w 28"/>
                  <a:gd name="T49" fmla="*/ 15 h 27"/>
                  <a:gd name="T50" fmla="*/ 21 w 28"/>
                  <a:gd name="T51" fmla="*/ 15 h 27"/>
                  <a:gd name="T52" fmla="*/ 22 w 28"/>
                  <a:gd name="T53" fmla="*/ 14 h 27"/>
                  <a:gd name="T54" fmla="*/ 22 w 28"/>
                  <a:gd name="T55" fmla="*/ 11 h 27"/>
                  <a:gd name="T56" fmla="*/ 20 w 28"/>
                  <a:gd name="T57" fmla="*/ 8 h 27"/>
                  <a:gd name="T58" fmla="*/ 16 w 28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7">
                    <a:moveTo>
                      <a:pt x="22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4"/>
                      <a:pt x="28" y="16"/>
                      <a:pt x="28" y="18"/>
                    </a:cubicBezTo>
                    <a:cubicBezTo>
                      <a:pt x="27" y="19"/>
                      <a:pt x="26" y="20"/>
                      <a:pt x="24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20" y="21"/>
                      <a:pt x="19" y="20"/>
                      <a:pt x="18" y="20"/>
                    </a:cubicBezTo>
                    <a:cubicBezTo>
                      <a:pt x="18" y="21"/>
                      <a:pt x="18" y="23"/>
                      <a:pt x="17" y="24"/>
                    </a:cubicBezTo>
                    <a:cubicBezTo>
                      <a:pt x="17" y="25"/>
                      <a:pt x="16" y="26"/>
                      <a:pt x="14" y="26"/>
                    </a:cubicBezTo>
                    <a:cubicBezTo>
                      <a:pt x="13" y="27"/>
                      <a:pt x="12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2" y="0"/>
                    </a:lnTo>
                    <a:close/>
                    <a:moveTo>
                      <a:pt x="7" y="14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10" y="19"/>
                      <a:pt x="10" y="19"/>
                    </a:cubicBezTo>
                    <a:cubicBezTo>
                      <a:pt x="11" y="20"/>
                      <a:pt x="12" y="20"/>
                      <a:pt x="12" y="19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7" y="14"/>
                    </a:lnTo>
                    <a:close/>
                    <a:moveTo>
                      <a:pt x="16" y="10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1" y="15"/>
                    </a:cubicBezTo>
                    <a:cubicBezTo>
                      <a:pt x="21" y="15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/>
              <p:cNvSpPr>
                <a:spLocks/>
              </p:cNvSpPr>
              <p:nvPr userDrawn="1"/>
            </p:nvSpPr>
            <p:spPr bwMode="auto">
              <a:xfrm>
                <a:off x="2730500" y="1292225"/>
                <a:ext cx="128588" cy="131763"/>
              </a:xfrm>
              <a:custGeom>
                <a:avLst/>
                <a:gdLst>
                  <a:gd name="T0" fmla="*/ 50 w 81"/>
                  <a:gd name="T1" fmla="*/ 0 h 83"/>
                  <a:gd name="T2" fmla="*/ 62 w 81"/>
                  <a:gd name="T3" fmla="*/ 19 h 83"/>
                  <a:gd name="T4" fmla="*/ 36 w 81"/>
                  <a:gd name="T5" fmla="*/ 45 h 83"/>
                  <a:gd name="T6" fmla="*/ 71 w 81"/>
                  <a:gd name="T7" fmla="*/ 33 h 83"/>
                  <a:gd name="T8" fmla="*/ 81 w 81"/>
                  <a:gd name="T9" fmla="*/ 54 h 83"/>
                  <a:gd name="T10" fmla="*/ 31 w 81"/>
                  <a:gd name="T11" fmla="*/ 83 h 83"/>
                  <a:gd name="T12" fmla="*/ 24 w 81"/>
                  <a:gd name="T13" fmla="*/ 71 h 83"/>
                  <a:gd name="T14" fmla="*/ 62 w 81"/>
                  <a:gd name="T15" fmla="*/ 47 h 83"/>
                  <a:gd name="T16" fmla="*/ 19 w 81"/>
                  <a:gd name="T17" fmla="*/ 62 h 83"/>
                  <a:gd name="T18" fmla="*/ 12 w 81"/>
                  <a:gd name="T19" fmla="*/ 50 h 83"/>
                  <a:gd name="T20" fmla="*/ 45 w 81"/>
                  <a:gd name="T21" fmla="*/ 19 h 83"/>
                  <a:gd name="T22" fmla="*/ 8 w 81"/>
                  <a:gd name="T23" fmla="*/ 40 h 83"/>
                  <a:gd name="T24" fmla="*/ 0 w 81"/>
                  <a:gd name="T25" fmla="*/ 28 h 83"/>
                  <a:gd name="T26" fmla="*/ 50 w 8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3">
                    <a:moveTo>
                      <a:pt x="50" y="0"/>
                    </a:moveTo>
                    <a:lnTo>
                      <a:pt x="62" y="19"/>
                    </a:lnTo>
                    <a:lnTo>
                      <a:pt x="36" y="45"/>
                    </a:lnTo>
                    <a:lnTo>
                      <a:pt x="71" y="33"/>
                    </a:lnTo>
                    <a:lnTo>
                      <a:pt x="81" y="54"/>
                    </a:lnTo>
                    <a:lnTo>
                      <a:pt x="31" y="83"/>
                    </a:lnTo>
                    <a:lnTo>
                      <a:pt x="24" y="71"/>
                    </a:lnTo>
                    <a:lnTo>
                      <a:pt x="62" y="47"/>
                    </a:lnTo>
                    <a:lnTo>
                      <a:pt x="19" y="62"/>
                    </a:lnTo>
                    <a:lnTo>
                      <a:pt x="12" y="50"/>
                    </a:lnTo>
                    <a:lnTo>
                      <a:pt x="45" y="19"/>
                    </a:lnTo>
                    <a:lnTo>
                      <a:pt x="8" y="40"/>
                    </a:lnTo>
                    <a:lnTo>
                      <a:pt x="0" y="2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0"/>
              <p:cNvSpPr>
                <a:spLocks/>
              </p:cNvSpPr>
              <p:nvPr userDrawn="1"/>
            </p:nvSpPr>
            <p:spPr bwMode="auto">
              <a:xfrm>
                <a:off x="2820988" y="1419225"/>
                <a:ext cx="85725" cy="109538"/>
              </a:xfrm>
              <a:custGeom>
                <a:avLst/>
                <a:gdLst>
                  <a:gd name="T0" fmla="*/ 45 w 54"/>
                  <a:gd name="T1" fmla="*/ 0 h 69"/>
                  <a:gd name="T2" fmla="*/ 54 w 54"/>
                  <a:gd name="T3" fmla="*/ 12 h 69"/>
                  <a:gd name="T4" fmla="*/ 21 w 54"/>
                  <a:gd name="T5" fmla="*/ 41 h 69"/>
                  <a:gd name="T6" fmla="*/ 38 w 54"/>
                  <a:gd name="T7" fmla="*/ 62 h 69"/>
                  <a:gd name="T8" fmla="*/ 26 w 54"/>
                  <a:gd name="T9" fmla="*/ 69 h 69"/>
                  <a:gd name="T10" fmla="*/ 0 w 54"/>
                  <a:gd name="T11" fmla="*/ 36 h 69"/>
                  <a:gd name="T12" fmla="*/ 45 w 5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9">
                    <a:moveTo>
                      <a:pt x="45" y="0"/>
                    </a:moveTo>
                    <a:lnTo>
                      <a:pt x="54" y="12"/>
                    </a:lnTo>
                    <a:lnTo>
                      <a:pt x="21" y="41"/>
                    </a:lnTo>
                    <a:lnTo>
                      <a:pt x="38" y="62"/>
                    </a:lnTo>
                    <a:lnTo>
                      <a:pt x="26" y="69"/>
                    </a:lnTo>
                    <a:lnTo>
                      <a:pt x="0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1"/>
              <p:cNvSpPr>
                <a:spLocks noEditPoints="1"/>
              </p:cNvSpPr>
              <p:nvPr userDrawn="1"/>
            </p:nvSpPr>
            <p:spPr bwMode="auto">
              <a:xfrm>
                <a:off x="2884488" y="1490663"/>
                <a:ext cx="98425" cy="98425"/>
              </a:xfrm>
              <a:custGeom>
                <a:avLst/>
                <a:gdLst>
                  <a:gd name="T0" fmla="*/ 5 w 26"/>
                  <a:gd name="T1" fmla="*/ 4 h 26"/>
                  <a:gd name="T2" fmla="*/ 14 w 26"/>
                  <a:gd name="T3" fmla="*/ 0 h 26"/>
                  <a:gd name="T4" fmla="*/ 22 w 26"/>
                  <a:gd name="T5" fmla="*/ 4 h 26"/>
                  <a:gd name="T6" fmla="*/ 26 w 26"/>
                  <a:gd name="T7" fmla="*/ 13 h 26"/>
                  <a:gd name="T8" fmla="*/ 22 w 26"/>
                  <a:gd name="T9" fmla="*/ 21 h 26"/>
                  <a:gd name="T10" fmla="*/ 16 w 26"/>
                  <a:gd name="T11" fmla="*/ 25 h 26"/>
                  <a:gd name="T12" fmla="*/ 10 w 26"/>
                  <a:gd name="T13" fmla="*/ 25 h 26"/>
                  <a:gd name="T14" fmla="*/ 5 w 26"/>
                  <a:gd name="T15" fmla="*/ 22 h 26"/>
                  <a:gd name="T16" fmla="*/ 1 w 26"/>
                  <a:gd name="T17" fmla="*/ 16 h 26"/>
                  <a:gd name="T18" fmla="*/ 1 w 26"/>
                  <a:gd name="T19" fmla="*/ 11 h 26"/>
                  <a:gd name="T20" fmla="*/ 5 w 26"/>
                  <a:gd name="T21" fmla="*/ 4 h 26"/>
                  <a:gd name="T22" fmla="*/ 10 w 26"/>
                  <a:gd name="T23" fmla="*/ 9 h 26"/>
                  <a:gd name="T24" fmla="*/ 7 w 26"/>
                  <a:gd name="T25" fmla="*/ 14 h 26"/>
                  <a:gd name="T26" fmla="*/ 8 w 26"/>
                  <a:gd name="T27" fmla="*/ 18 h 26"/>
                  <a:gd name="T28" fmla="*/ 12 w 26"/>
                  <a:gd name="T29" fmla="*/ 19 h 26"/>
                  <a:gd name="T30" fmla="*/ 17 w 26"/>
                  <a:gd name="T31" fmla="*/ 16 h 26"/>
                  <a:gd name="T32" fmla="*/ 20 w 26"/>
                  <a:gd name="T33" fmla="*/ 12 h 26"/>
                  <a:gd name="T34" fmla="*/ 18 w 26"/>
                  <a:gd name="T35" fmla="*/ 8 h 26"/>
                  <a:gd name="T36" fmla="*/ 15 w 26"/>
                  <a:gd name="T37" fmla="*/ 7 h 26"/>
                  <a:gd name="T38" fmla="*/ 10 w 26"/>
                  <a:gd name="T3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26">
                    <a:moveTo>
                      <a:pt x="5" y="4"/>
                    </a:moveTo>
                    <a:cubicBezTo>
                      <a:pt x="8" y="2"/>
                      <a:pt x="11" y="0"/>
                      <a:pt x="14" y="0"/>
                    </a:cubicBezTo>
                    <a:cubicBezTo>
                      <a:pt x="17" y="0"/>
                      <a:pt x="20" y="1"/>
                      <a:pt x="22" y="4"/>
                    </a:cubicBezTo>
                    <a:cubicBezTo>
                      <a:pt x="25" y="7"/>
                      <a:pt x="26" y="10"/>
                      <a:pt x="26" y="13"/>
                    </a:cubicBezTo>
                    <a:cubicBezTo>
                      <a:pt x="26" y="16"/>
                      <a:pt x="25" y="18"/>
                      <a:pt x="22" y="21"/>
                    </a:cubicBezTo>
                    <a:cubicBezTo>
                      <a:pt x="20" y="23"/>
                      <a:pt x="18" y="25"/>
                      <a:pt x="16" y="25"/>
                    </a:cubicBezTo>
                    <a:cubicBezTo>
                      <a:pt x="14" y="26"/>
                      <a:pt x="12" y="26"/>
                      <a:pt x="10" y="25"/>
                    </a:cubicBezTo>
                    <a:cubicBezTo>
                      <a:pt x="8" y="25"/>
                      <a:pt x="6" y="24"/>
                      <a:pt x="5" y="22"/>
                    </a:cubicBezTo>
                    <a:cubicBezTo>
                      <a:pt x="3" y="20"/>
                      <a:pt x="2" y="18"/>
                      <a:pt x="1" y="16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2" y="8"/>
                      <a:pt x="3" y="6"/>
                      <a:pt x="5" y="4"/>
                    </a:cubicBezTo>
                    <a:moveTo>
                      <a:pt x="10" y="9"/>
                    </a:moveTo>
                    <a:cubicBezTo>
                      <a:pt x="8" y="11"/>
                      <a:pt x="7" y="13"/>
                      <a:pt x="7" y="14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7" y="16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7" y="7"/>
                      <a:pt x="16" y="6"/>
                      <a:pt x="15" y="7"/>
                    </a:cubicBezTo>
                    <a:cubicBezTo>
                      <a:pt x="13" y="7"/>
                      <a:pt x="12" y="8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/>
              <p:cNvSpPr>
                <a:spLocks/>
              </p:cNvSpPr>
              <p:nvPr userDrawn="1"/>
            </p:nvSpPr>
            <p:spPr bwMode="auto">
              <a:xfrm>
                <a:off x="2963863" y="1558925"/>
                <a:ext cx="96838" cy="101600"/>
              </a:xfrm>
              <a:custGeom>
                <a:avLst/>
                <a:gdLst>
                  <a:gd name="T0" fmla="*/ 11 w 26"/>
                  <a:gd name="T1" fmla="*/ 16 h 27"/>
                  <a:gd name="T2" fmla="*/ 14 w 26"/>
                  <a:gd name="T3" fmla="*/ 12 h 27"/>
                  <a:gd name="T4" fmla="*/ 23 w 26"/>
                  <a:gd name="T5" fmla="*/ 19 h 27"/>
                  <a:gd name="T6" fmla="*/ 17 w 26"/>
                  <a:gd name="T7" fmla="*/ 27 h 27"/>
                  <a:gd name="T8" fmla="*/ 10 w 26"/>
                  <a:gd name="T9" fmla="*/ 26 h 27"/>
                  <a:gd name="T10" fmla="*/ 5 w 26"/>
                  <a:gd name="T11" fmla="*/ 23 h 27"/>
                  <a:gd name="T12" fmla="*/ 1 w 26"/>
                  <a:gd name="T13" fmla="*/ 18 h 27"/>
                  <a:gd name="T14" fmla="*/ 0 w 26"/>
                  <a:gd name="T15" fmla="*/ 12 h 27"/>
                  <a:gd name="T16" fmla="*/ 3 w 26"/>
                  <a:gd name="T17" fmla="*/ 6 h 27"/>
                  <a:gd name="T18" fmla="*/ 9 w 26"/>
                  <a:gd name="T19" fmla="*/ 1 h 27"/>
                  <a:gd name="T20" fmla="*/ 15 w 26"/>
                  <a:gd name="T21" fmla="*/ 0 h 27"/>
                  <a:gd name="T22" fmla="*/ 21 w 26"/>
                  <a:gd name="T23" fmla="*/ 3 h 27"/>
                  <a:gd name="T24" fmla="*/ 25 w 26"/>
                  <a:gd name="T25" fmla="*/ 8 h 27"/>
                  <a:gd name="T26" fmla="*/ 26 w 26"/>
                  <a:gd name="T27" fmla="*/ 11 h 27"/>
                  <a:gd name="T28" fmla="*/ 25 w 26"/>
                  <a:gd name="T29" fmla="*/ 16 h 27"/>
                  <a:gd name="T30" fmla="*/ 19 w 26"/>
                  <a:gd name="T31" fmla="*/ 12 h 27"/>
                  <a:gd name="T32" fmla="*/ 19 w 26"/>
                  <a:gd name="T33" fmla="*/ 10 h 27"/>
                  <a:gd name="T34" fmla="*/ 18 w 26"/>
                  <a:gd name="T35" fmla="*/ 7 h 27"/>
                  <a:gd name="T36" fmla="*/ 14 w 26"/>
                  <a:gd name="T37" fmla="*/ 7 h 27"/>
                  <a:gd name="T38" fmla="*/ 9 w 26"/>
                  <a:gd name="T39" fmla="*/ 10 h 27"/>
                  <a:gd name="T40" fmla="*/ 7 w 26"/>
                  <a:gd name="T41" fmla="*/ 15 h 27"/>
                  <a:gd name="T42" fmla="*/ 9 w 26"/>
                  <a:gd name="T43" fmla="*/ 19 h 27"/>
                  <a:gd name="T44" fmla="*/ 11 w 26"/>
                  <a:gd name="T45" fmla="*/ 20 h 27"/>
                  <a:gd name="T46" fmla="*/ 14 w 26"/>
                  <a:gd name="T47" fmla="*/ 21 h 27"/>
                  <a:gd name="T48" fmla="*/ 15 w 26"/>
                  <a:gd name="T49" fmla="*/ 19 h 27"/>
                  <a:gd name="T50" fmla="*/ 11 w 26"/>
                  <a:gd name="T5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27">
                    <a:moveTo>
                      <a:pt x="11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4" y="27"/>
                      <a:pt x="12" y="27"/>
                      <a:pt x="10" y="26"/>
                    </a:cubicBezTo>
                    <a:cubicBezTo>
                      <a:pt x="9" y="25"/>
                      <a:pt x="7" y="24"/>
                      <a:pt x="5" y="23"/>
                    </a:cubicBezTo>
                    <a:cubicBezTo>
                      <a:pt x="3" y="21"/>
                      <a:pt x="2" y="20"/>
                      <a:pt x="1" y="18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1" y="10"/>
                      <a:pt x="2" y="8"/>
                      <a:pt x="3" y="6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1"/>
                      <a:pt x="19" y="2"/>
                      <a:pt x="21" y="3"/>
                    </a:cubicBezTo>
                    <a:cubicBezTo>
                      <a:pt x="23" y="5"/>
                      <a:pt x="24" y="6"/>
                      <a:pt x="25" y="8"/>
                    </a:cubicBezTo>
                    <a:cubicBezTo>
                      <a:pt x="26" y="9"/>
                      <a:pt x="26" y="10"/>
                      <a:pt x="26" y="11"/>
                    </a:cubicBezTo>
                    <a:cubicBezTo>
                      <a:pt x="26" y="13"/>
                      <a:pt x="26" y="14"/>
                      <a:pt x="25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6" y="7"/>
                      <a:pt x="15" y="6"/>
                      <a:pt x="14" y="7"/>
                    </a:cubicBezTo>
                    <a:cubicBezTo>
                      <a:pt x="12" y="7"/>
                      <a:pt x="11" y="8"/>
                      <a:pt x="9" y="10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7"/>
                      <a:pt x="7" y="18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4" y="21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/>
              <p:cNvSpPr>
                <a:spLocks/>
              </p:cNvSpPr>
              <p:nvPr userDrawn="1"/>
            </p:nvSpPr>
            <p:spPr bwMode="auto">
              <a:xfrm>
                <a:off x="3035300" y="1608138"/>
                <a:ext cx="74613" cy="88900"/>
              </a:xfrm>
              <a:custGeom>
                <a:avLst/>
                <a:gdLst>
                  <a:gd name="T0" fmla="*/ 33 w 47"/>
                  <a:gd name="T1" fmla="*/ 0 h 56"/>
                  <a:gd name="T2" fmla="*/ 47 w 47"/>
                  <a:gd name="T3" fmla="*/ 7 h 56"/>
                  <a:gd name="T4" fmla="*/ 14 w 47"/>
                  <a:gd name="T5" fmla="*/ 56 h 56"/>
                  <a:gd name="T6" fmla="*/ 0 w 47"/>
                  <a:gd name="T7" fmla="*/ 47 h 56"/>
                  <a:gd name="T8" fmla="*/ 33 w 4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33" y="0"/>
                    </a:moveTo>
                    <a:lnTo>
                      <a:pt x="47" y="7"/>
                    </a:lnTo>
                    <a:lnTo>
                      <a:pt x="14" y="56"/>
                    </a:lnTo>
                    <a:lnTo>
                      <a:pt x="0" y="4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/>
              <p:cNvSpPr>
                <a:spLocks/>
              </p:cNvSpPr>
              <p:nvPr userDrawn="1"/>
            </p:nvSpPr>
            <p:spPr bwMode="auto">
              <a:xfrm>
                <a:off x="3084513" y="1636713"/>
                <a:ext cx="93663" cy="98425"/>
              </a:xfrm>
              <a:custGeom>
                <a:avLst/>
                <a:gdLst>
                  <a:gd name="T0" fmla="*/ 1 w 25"/>
                  <a:gd name="T1" fmla="*/ 12 h 26"/>
                  <a:gd name="T2" fmla="*/ 8 w 25"/>
                  <a:gd name="T3" fmla="*/ 15 h 26"/>
                  <a:gd name="T4" fmla="*/ 7 w 25"/>
                  <a:gd name="T5" fmla="*/ 17 h 26"/>
                  <a:gd name="T6" fmla="*/ 9 w 25"/>
                  <a:gd name="T7" fmla="*/ 20 h 26"/>
                  <a:gd name="T8" fmla="*/ 12 w 25"/>
                  <a:gd name="T9" fmla="*/ 21 h 26"/>
                  <a:gd name="T10" fmla="*/ 13 w 25"/>
                  <a:gd name="T11" fmla="*/ 19 h 26"/>
                  <a:gd name="T12" fmla="*/ 13 w 25"/>
                  <a:gd name="T13" fmla="*/ 18 h 26"/>
                  <a:gd name="T14" fmla="*/ 11 w 25"/>
                  <a:gd name="T15" fmla="*/ 15 h 26"/>
                  <a:gd name="T16" fmla="*/ 6 w 25"/>
                  <a:gd name="T17" fmla="*/ 9 h 26"/>
                  <a:gd name="T18" fmla="*/ 7 w 25"/>
                  <a:gd name="T19" fmla="*/ 4 h 26"/>
                  <a:gd name="T20" fmla="*/ 9 w 25"/>
                  <a:gd name="T21" fmla="*/ 1 h 26"/>
                  <a:gd name="T22" fmla="*/ 13 w 25"/>
                  <a:gd name="T23" fmla="*/ 0 h 26"/>
                  <a:gd name="T24" fmla="*/ 19 w 25"/>
                  <a:gd name="T25" fmla="*/ 2 h 26"/>
                  <a:gd name="T26" fmla="*/ 24 w 25"/>
                  <a:gd name="T27" fmla="*/ 7 h 26"/>
                  <a:gd name="T28" fmla="*/ 24 w 25"/>
                  <a:gd name="T29" fmla="*/ 13 h 26"/>
                  <a:gd name="T30" fmla="*/ 18 w 25"/>
                  <a:gd name="T31" fmla="*/ 10 h 26"/>
                  <a:gd name="T32" fmla="*/ 18 w 25"/>
                  <a:gd name="T33" fmla="*/ 8 h 26"/>
                  <a:gd name="T34" fmla="*/ 16 w 25"/>
                  <a:gd name="T35" fmla="*/ 6 h 26"/>
                  <a:gd name="T36" fmla="*/ 14 w 25"/>
                  <a:gd name="T37" fmla="*/ 5 h 26"/>
                  <a:gd name="T38" fmla="*/ 13 w 25"/>
                  <a:gd name="T39" fmla="*/ 6 h 26"/>
                  <a:gd name="T40" fmla="*/ 13 w 25"/>
                  <a:gd name="T41" fmla="*/ 7 h 26"/>
                  <a:gd name="T42" fmla="*/ 15 w 25"/>
                  <a:gd name="T43" fmla="*/ 9 h 26"/>
                  <a:gd name="T44" fmla="*/ 20 w 25"/>
                  <a:gd name="T45" fmla="*/ 14 h 26"/>
                  <a:gd name="T46" fmla="*/ 21 w 25"/>
                  <a:gd name="T47" fmla="*/ 18 h 26"/>
                  <a:gd name="T48" fmla="*/ 20 w 25"/>
                  <a:gd name="T49" fmla="*/ 22 h 26"/>
                  <a:gd name="T50" fmla="*/ 17 w 25"/>
                  <a:gd name="T51" fmla="*/ 25 h 26"/>
                  <a:gd name="T52" fmla="*/ 12 w 25"/>
                  <a:gd name="T53" fmla="*/ 26 h 26"/>
                  <a:gd name="T54" fmla="*/ 7 w 25"/>
                  <a:gd name="T55" fmla="*/ 24 h 26"/>
                  <a:gd name="T56" fmla="*/ 1 w 25"/>
                  <a:gd name="T57" fmla="*/ 18 h 26"/>
                  <a:gd name="T58" fmla="*/ 1 w 25"/>
                  <a:gd name="T5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" h="26">
                    <a:moveTo>
                      <a:pt x="1" y="12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9"/>
                      <a:pt x="8" y="19"/>
                      <a:pt x="9" y="20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2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8" y="12"/>
                      <a:pt x="7" y="10"/>
                      <a:pt x="6" y="9"/>
                    </a:cubicBezTo>
                    <a:cubicBezTo>
                      <a:pt x="6" y="7"/>
                      <a:pt x="6" y="5"/>
                      <a:pt x="7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7" y="1"/>
                      <a:pt x="19" y="2"/>
                    </a:cubicBezTo>
                    <a:cubicBezTo>
                      <a:pt x="22" y="3"/>
                      <a:pt x="23" y="5"/>
                      <a:pt x="24" y="7"/>
                    </a:cubicBezTo>
                    <a:cubicBezTo>
                      <a:pt x="25" y="9"/>
                      <a:pt x="25" y="11"/>
                      <a:pt x="24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0" y="16"/>
                      <a:pt x="21" y="17"/>
                      <a:pt x="21" y="18"/>
                    </a:cubicBezTo>
                    <a:cubicBezTo>
                      <a:pt x="21" y="19"/>
                      <a:pt x="21" y="21"/>
                      <a:pt x="20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5" y="26"/>
                      <a:pt x="14" y="26"/>
                      <a:pt x="12" y="26"/>
                    </a:cubicBezTo>
                    <a:cubicBezTo>
                      <a:pt x="11" y="26"/>
                      <a:pt x="9" y="25"/>
                      <a:pt x="7" y="24"/>
                    </a:cubicBezTo>
                    <a:cubicBezTo>
                      <a:pt x="3" y="22"/>
                      <a:pt x="1" y="20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/>
              <p:cNvSpPr>
                <a:spLocks/>
              </p:cNvSpPr>
              <p:nvPr userDrawn="1"/>
            </p:nvSpPr>
            <p:spPr bwMode="auto">
              <a:xfrm>
                <a:off x="3181350" y="1666875"/>
                <a:ext cx="85725" cy="106363"/>
              </a:xfrm>
              <a:custGeom>
                <a:avLst/>
                <a:gdLst>
                  <a:gd name="T0" fmla="*/ 7 w 54"/>
                  <a:gd name="T1" fmla="*/ 0 h 67"/>
                  <a:gd name="T2" fmla="*/ 54 w 54"/>
                  <a:gd name="T3" fmla="*/ 19 h 67"/>
                  <a:gd name="T4" fmla="*/ 50 w 54"/>
                  <a:gd name="T5" fmla="*/ 33 h 67"/>
                  <a:gd name="T6" fmla="*/ 33 w 54"/>
                  <a:gd name="T7" fmla="*/ 26 h 67"/>
                  <a:gd name="T8" fmla="*/ 16 w 54"/>
                  <a:gd name="T9" fmla="*/ 67 h 67"/>
                  <a:gd name="T10" fmla="*/ 0 w 54"/>
                  <a:gd name="T11" fmla="*/ 59 h 67"/>
                  <a:gd name="T12" fmla="*/ 16 w 54"/>
                  <a:gd name="T13" fmla="*/ 19 h 67"/>
                  <a:gd name="T14" fmla="*/ 0 w 54"/>
                  <a:gd name="T15" fmla="*/ 12 h 67"/>
                  <a:gd name="T16" fmla="*/ 7 w 5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7">
                    <a:moveTo>
                      <a:pt x="7" y="0"/>
                    </a:moveTo>
                    <a:lnTo>
                      <a:pt x="54" y="19"/>
                    </a:lnTo>
                    <a:lnTo>
                      <a:pt x="50" y="33"/>
                    </a:lnTo>
                    <a:lnTo>
                      <a:pt x="33" y="26"/>
                    </a:lnTo>
                    <a:lnTo>
                      <a:pt x="16" y="67"/>
                    </a:lnTo>
                    <a:lnTo>
                      <a:pt x="0" y="59"/>
                    </a:lnTo>
                    <a:lnTo>
                      <a:pt x="16" y="19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/>
              <p:cNvSpPr>
                <a:spLocks/>
              </p:cNvSpPr>
              <p:nvPr userDrawn="1"/>
            </p:nvSpPr>
            <p:spPr bwMode="auto">
              <a:xfrm>
                <a:off x="3248025" y="1701800"/>
                <a:ext cx="53975" cy="93663"/>
              </a:xfrm>
              <a:custGeom>
                <a:avLst/>
                <a:gdLst>
                  <a:gd name="T0" fmla="*/ 19 w 34"/>
                  <a:gd name="T1" fmla="*/ 0 h 59"/>
                  <a:gd name="T2" fmla="*/ 34 w 34"/>
                  <a:gd name="T3" fmla="*/ 4 h 59"/>
                  <a:gd name="T4" fmla="*/ 17 w 34"/>
                  <a:gd name="T5" fmla="*/ 59 h 59"/>
                  <a:gd name="T6" fmla="*/ 0 w 34"/>
                  <a:gd name="T7" fmla="*/ 54 h 59"/>
                  <a:gd name="T8" fmla="*/ 19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19" y="0"/>
                    </a:moveTo>
                    <a:lnTo>
                      <a:pt x="34" y="4"/>
                    </a:lnTo>
                    <a:lnTo>
                      <a:pt x="17" y="59"/>
                    </a:lnTo>
                    <a:lnTo>
                      <a:pt x="0" y="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/>
              <p:cNvSpPr>
                <a:spLocks/>
              </p:cNvSpPr>
              <p:nvPr userDrawn="1"/>
            </p:nvSpPr>
            <p:spPr bwMode="auto">
              <a:xfrm>
                <a:off x="3302000" y="1719263"/>
                <a:ext cx="88900" cy="98425"/>
              </a:xfrm>
              <a:custGeom>
                <a:avLst/>
                <a:gdLst>
                  <a:gd name="T0" fmla="*/ 16 w 24"/>
                  <a:gd name="T1" fmla="*/ 16 h 26"/>
                  <a:gd name="T2" fmla="*/ 22 w 24"/>
                  <a:gd name="T3" fmla="*/ 20 h 26"/>
                  <a:gd name="T4" fmla="*/ 19 w 24"/>
                  <a:gd name="T5" fmla="*/ 24 h 26"/>
                  <a:gd name="T6" fmla="*/ 15 w 24"/>
                  <a:gd name="T7" fmla="*/ 26 h 26"/>
                  <a:gd name="T8" fmla="*/ 10 w 24"/>
                  <a:gd name="T9" fmla="*/ 25 h 26"/>
                  <a:gd name="T10" fmla="*/ 4 w 24"/>
                  <a:gd name="T11" fmla="*/ 23 h 26"/>
                  <a:gd name="T12" fmla="*/ 1 w 24"/>
                  <a:gd name="T13" fmla="*/ 18 h 26"/>
                  <a:gd name="T14" fmla="*/ 1 w 24"/>
                  <a:gd name="T15" fmla="*/ 10 h 26"/>
                  <a:gd name="T16" fmla="*/ 6 w 24"/>
                  <a:gd name="T17" fmla="*/ 2 h 26"/>
                  <a:gd name="T18" fmla="*/ 15 w 24"/>
                  <a:gd name="T19" fmla="*/ 1 h 26"/>
                  <a:gd name="T20" fmla="*/ 22 w 24"/>
                  <a:gd name="T21" fmla="*/ 4 h 26"/>
                  <a:gd name="T22" fmla="*/ 24 w 24"/>
                  <a:gd name="T23" fmla="*/ 11 h 26"/>
                  <a:gd name="T24" fmla="*/ 17 w 24"/>
                  <a:gd name="T25" fmla="*/ 11 h 26"/>
                  <a:gd name="T26" fmla="*/ 17 w 24"/>
                  <a:gd name="T27" fmla="*/ 9 h 26"/>
                  <a:gd name="T28" fmla="*/ 16 w 24"/>
                  <a:gd name="T29" fmla="*/ 7 h 26"/>
                  <a:gd name="T30" fmla="*/ 14 w 24"/>
                  <a:gd name="T31" fmla="*/ 6 h 26"/>
                  <a:gd name="T32" fmla="*/ 10 w 24"/>
                  <a:gd name="T33" fmla="*/ 7 h 26"/>
                  <a:gd name="T34" fmla="*/ 8 w 24"/>
                  <a:gd name="T35" fmla="*/ 12 h 26"/>
                  <a:gd name="T36" fmla="*/ 8 w 24"/>
                  <a:gd name="T37" fmla="*/ 18 h 26"/>
                  <a:gd name="T38" fmla="*/ 11 w 24"/>
                  <a:gd name="T39" fmla="*/ 20 h 26"/>
                  <a:gd name="T40" fmla="*/ 14 w 24"/>
                  <a:gd name="T41" fmla="*/ 19 h 26"/>
                  <a:gd name="T42" fmla="*/ 16 w 24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6">
                    <a:moveTo>
                      <a:pt x="16" y="16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3"/>
                      <a:pt x="19" y="24"/>
                    </a:cubicBezTo>
                    <a:cubicBezTo>
                      <a:pt x="18" y="25"/>
                      <a:pt x="16" y="25"/>
                      <a:pt x="15" y="26"/>
                    </a:cubicBezTo>
                    <a:cubicBezTo>
                      <a:pt x="13" y="26"/>
                      <a:pt x="12" y="26"/>
                      <a:pt x="10" y="25"/>
                    </a:cubicBezTo>
                    <a:cubicBezTo>
                      <a:pt x="7" y="25"/>
                      <a:pt x="5" y="24"/>
                      <a:pt x="4" y="23"/>
                    </a:cubicBezTo>
                    <a:cubicBezTo>
                      <a:pt x="3" y="22"/>
                      <a:pt x="2" y="20"/>
                      <a:pt x="1" y="18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6"/>
                      <a:pt x="4" y="4"/>
                      <a:pt x="6" y="2"/>
                    </a:cubicBezTo>
                    <a:cubicBezTo>
                      <a:pt x="9" y="0"/>
                      <a:pt x="12" y="0"/>
                      <a:pt x="15" y="1"/>
                    </a:cubicBezTo>
                    <a:cubicBezTo>
                      <a:pt x="18" y="1"/>
                      <a:pt x="20" y="3"/>
                      <a:pt x="22" y="4"/>
                    </a:cubicBezTo>
                    <a:cubicBezTo>
                      <a:pt x="23" y="6"/>
                      <a:pt x="24" y="8"/>
                      <a:pt x="24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8"/>
                      <a:pt x="16" y="8"/>
                      <a:pt x="16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10"/>
                      <a:pt x="8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8" y="19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6" y="18"/>
                      <a:pt x="1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/>
              <p:cNvSpPr>
                <a:spLocks/>
              </p:cNvSpPr>
              <p:nvPr userDrawn="1"/>
            </p:nvSpPr>
            <p:spPr bwMode="auto">
              <a:xfrm>
                <a:off x="3395663" y="1735138"/>
                <a:ext cx="77788" cy="96838"/>
              </a:xfrm>
              <a:custGeom>
                <a:avLst/>
                <a:gdLst>
                  <a:gd name="T0" fmla="*/ 0 w 21"/>
                  <a:gd name="T1" fmla="*/ 16 h 26"/>
                  <a:gd name="T2" fmla="*/ 7 w 21"/>
                  <a:gd name="T3" fmla="*/ 16 h 26"/>
                  <a:gd name="T4" fmla="*/ 7 w 21"/>
                  <a:gd name="T5" fmla="*/ 19 h 26"/>
                  <a:gd name="T6" fmla="*/ 10 w 21"/>
                  <a:gd name="T7" fmla="*/ 21 h 26"/>
                  <a:gd name="T8" fmla="*/ 13 w 21"/>
                  <a:gd name="T9" fmla="*/ 21 h 26"/>
                  <a:gd name="T10" fmla="*/ 14 w 21"/>
                  <a:gd name="T11" fmla="*/ 19 h 26"/>
                  <a:gd name="T12" fmla="*/ 13 w 21"/>
                  <a:gd name="T13" fmla="*/ 17 h 26"/>
                  <a:gd name="T14" fmla="*/ 10 w 21"/>
                  <a:gd name="T15" fmla="*/ 15 h 26"/>
                  <a:gd name="T16" fmla="*/ 3 w 21"/>
                  <a:gd name="T17" fmla="*/ 12 h 26"/>
                  <a:gd name="T18" fmla="*/ 2 w 21"/>
                  <a:gd name="T19" fmla="*/ 7 h 26"/>
                  <a:gd name="T20" fmla="*/ 3 w 21"/>
                  <a:gd name="T21" fmla="*/ 3 h 26"/>
                  <a:gd name="T22" fmla="*/ 7 w 21"/>
                  <a:gd name="T23" fmla="*/ 1 h 26"/>
                  <a:gd name="T24" fmla="*/ 13 w 21"/>
                  <a:gd name="T25" fmla="*/ 1 h 26"/>
                  <a:gd name="T26" fmla="*/ 19 w 21"/>
                  <a:gd name="T27" fmla="*/ 3 h 26"/>
                  <a:gd name="T28" fmla="*/ 21 w 21"/>
                  <a:gd name="T29" fmla="*/ 9 h 26"/>
                  <a:gd name="T30" fmla="*/ 14 w 21"/>
                  <a:gd name="T31" fmla="*/ 9 h 26"/>
                  <a:gd name="T32" fmla="*/ 14 w 21"/>
                  <a:gd name="T33" fmla="*/ 6 h 26"/>
                  <a:gd name="T34" fmla="*/ 11 w 21"/>
                  <a:gd name="T35" fmla="*/ 5 h 26"/>
                  <a:gd name="T36" fmla="*/ 9 w 21"/>
                  <a:gd name="T37" fmla="*/ 6 h 26"/>
                  <a:gd name="T38" fmla="*/ 9 w 21"/>
                  <a:gd name="T39" fmla="*/ 7 h 26"/>
                  <a:gd name="T40" fmla="*/ 9 w 21"/>
                  <a:gd name="T41" fmla="*/ 8 h 26"/>
                  <a:gd name="T42" fmla="*/ 11 w 21"/>
                  <a:gd name="T43" fmla="*/ 9 h 26"/>
                  <a:gd name="T44" fmla="*/ 18 w 21"/>
                  <a:gd name="T45" fmla="*/ 12 h 26"/>
                  <a:gd name="T46" fmla="*/ 20 w 21"/>
                  <a:gd name="T47" fmla="*/ 15 h 26"/>
                  <a:gd name="T48" fmla="*/ 21 w 21"/>
                  <a:gd name="T49" fmla="*/ 19 h 26"/>
                  <a:gd name="T50" fmla="*/ 19 w 21"/>
                  <a:gd name="T51" fmla="*/ 23 h 26"/>
                  <a:gd name="T52" fmla="*/ 15 w 21"/>
                  <a:gd name="T53" fmla="*/ 26 h 26"/>
                  <a:gd name="T54" fmla="*/ 9 w 21"/>
                  <a:gd name="T55" fmla="*/ 26 h 26"/>
                  <a:gd name="T56" fmla="*/ 2 w 21"/>
                  <a:gd name="T57" fmla="*/ 22 h 26"/>
                  <a:gd name="T58" fmla="*/ 0 w 21"/>
                  <a:gd name="T5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26">
                    <a:moveTo>
                      <a:pt x="0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8"/>
                      <a:pt x="13" y="17"/>
                    </a:cubicBezTo>
                    <a:cubicBezTo>
                      <a:pt x="13" y="17"/>
                      <a:pt x="11" y="16"/>
                      <a:pt x="10" y="15"/>
                    </a:cubicBezTo>
                    <a:cubicBezTo>
                      <a:pt x="7" y="14"/>
                      <a:pt x="4" y="13"/>
                      <a:pt x="3" y="12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1"/>
                      <a:pt x="10" y="0"/>
                      <a:pt x="13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5"/>
                      <a:pt x="21" y="7"/>
                      <a:pt x="21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4" y="10"/>
                      <a:pt x="16" y="11"/>
                      <a:pt x="18" y="12"/>
                    </a:cubicBezTo>
                    <a:cubicBezTo>
                      <a:pt x="19" y="13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21" y="19"/>
                    </a:cubicBezTo>
                    <a:cubicBezTo>
                      <a:pt x="21" y="20"/>
                      <a:pt x="20" y="22"/>
                      <a:pt x="19" y="23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6"/>
                      <a:pt x="9" y="26"/>
                    </a:cubicBezTo>
                    <a:cubicBezTo>
                      <a:pt x="6" y="25"/>
                      <a:pt x="3" y="24"/>
                      <a:pt x="2" y="22"/>
                    </a:cubicBezTo>
                    <a:cubicBezTo>
                      <a:pt x="0" y="21"/>
                      <a:pt x="0" y="19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9762" y="410013"/>
            <a:ext cx="1005638" cy="147696"/>
            <a:chOff x="3836988" y="639763"/>
            <a:chExt cx="2940050" cy="431800"/>
          </a:xfrm>
        </p:grpSpPr>
        <p:sp>
          <p:nvSpPr>
            <p:cNvPr id="46" name="Freeform 114"/>
            <p:cNvSpPr>
              <a:spLocks/>
            </p:cNvSpPr>
            <p:nvPr userDrawn="1"/>
          </p:nvSpPr>
          <p:spPr bwMode="auto">
            <a:xfrm>
              <a:off x="3836988" y="873125"/>
              <a:ext cx="2419350" cy="77788"/>
            </a:xfrm>
            <a:custGeom>
              <a:avLst/>
              <a:gdLst>
                <a:gd name="T0" fmla="*/ 1524 w 1524"/>
                <a:gd name="T1" fmla="*/ 0 h 49"/>
                <a:gd name="T2" fmla="*/ 1477 w 1524"/>
                <a:gd name="T3" fmla="*/ 49 h 49"/>
                <a:gd name="T4" fmla="*/ 36 w 1524"/>
                <a:gd name="T5" fmla="*/ 49 h 49"/>
                <a:gd name="T6" fmla="*/ 0 w 1524"/>
                <a:gd name="T7" fmla="*/ 0 h 49"/>
                <a:gd name="T8" fmla="*/ 1524 w 152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" h="49">
                  <a:moveTo>
                    <a:pt x="1524" y="0"/>
                  </a:moveTo>
                  <a:lnTo>
                    <a:pt x="1477" y="49"/>
                  </a:lnTo>
                  <a:lnTo>
                    <a:pt x="36" y="49"/>
                  </a:ln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/>
            <p:cNvSpPr>
              <a:spLocks/>
            </p:cNvSpPr>
            <p:nvPr userDrawn="1"/>
          </p:nvSpPr>
          <p:spPr bwMode="auto">
            <a:xfrm>
              <a:off x="3848100" y="760413"/>
              <a:ext cx="2693988" cy="74613"/>
            </a:xfrm>
            <a:custGeom>
              <a:avLst/>
              <a:gdLst>
                <a:gd name="T0" fmla="*/ 0 w 1697"/>
                <a:gd name="T1" fmla="*/ 47 h 47"/>
                <a:gd name="T2" fmla="*/ 1635 w 1697"/>
                <a:gd name="T3" fmla="*/ 47 h 47"/>
                <a:gd name="T4" fmla="*/ 1697 w 1697"/>
                <a:gd name="T5" fmla="*/ 0 h 47"/>
                <a:gd name="T6" fmla="*/ 81 w 1697"/>
                <a:gd name="T7" fmla="*/ 0 h 47"/>
                <a:gd name="T8" fmla="*/ 0 w 169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47">
                  <a:moveTo>
                    <a:pt x="0" y="47"/>
                  </a:moveTo>
                  <a:lnTo>
                    <a:pt x="1635" y="47"/>
                  </a:lnTo>
                  <a:lnTo>
                    <a:pt x="1697" y="0"/>
                  </a:lnTo>
                  <a:lnTo>
                    <a:pt x="8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6"/>
            <p:cNvSpPr>
              <a:spLocks/>
            </p:cNvSpPr>
            <p:nvPr userDrawn="1"/>
          </p:nvSpPr>
          <p:spPr bwMode="auto">
            <a:xfrm>
              <a:off x="3968750" y="639763"/>
              <a:ext cx="2808288" cy="90488"/>
            </a:xfrm>
            <a:custGeom>
              <a:avLst/>
              <a:gdLst>
                <a:gd name="T0" fmla="*/ 1769 w 1769"/>
                <a:gd name="T1" fmla="*/ 0 h 57"/>
                <a:gd name="T2" fmla="*/ 66 w 1769"/>
                <a:gd name="T3" fmla="*/ 0 h 57"/>
                <a:gd name="T4" fmla="*/ 0 w 1769"/>
                <a:gd name="T5" fmla="*/ 57 h 57"/>
                <a:gd name="T6" fmla="*/ 1701 w 1769"/>
                <a:gd name="T7" fmla="*/ 57 h 57"/>
                <a:gd name="T8" fmla="*/ 1769 w 17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57">
                  <a:moveTo>
                    <a:pt x="1769" y="0"/>
                  </a:moveTo>
                  <a:lnTo>
                    <a:pt x="66" y="0"/>
                  </a:lnTo>
                  <a:lnTo>
                    <a:pt x="0" y="57"/>
                  </a:lnTo>
                  <a:lnTo>
                    <a:pt x="1701" y="5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9"/>
            <p:cNvSpPr>
              <a:spLocks/>
            </p:cNvSpPr>
            <p:nvPr userDrawn="1"/>
          </p:nvSpPr>
          <p:spPr bwMode="auto">
            <a:xfrm>
              <a:off x="3913188" y="984250"/>
              <a:ext cx="2039938" cy="87313"/>
            </a:xfrm>
            <a:custGeom>
              <a:avLst/>
              <a:gdLst>
                <a:gd name="T0" fmla="*/ 1285 w 1285"/>
                <a:gd name="T1" fmla="*/ 0 h 55"/>
                <a:gd name="T2" fmla="*/ 0 w 1285"/>
                <a:gd name="T3" fmla="*/ 0 h 55"/>
                <a:gd name="T4" fmla="*/ 49 w 1285"/>
                <a:gd name="T5" fmla="*/ 55 h 55"/>
                <a:gd name="T6" fmla="*/ 1254 w 1285"/>
                <a:gd name="T7" fmla="*/ 55 h 55"/>
                <a:gd name="T8" fmla="*/ 1285 w 128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55">
                  <a:moveTo>
                    <a:pt x="1285" y="0"/>
                  </a:moveTo>
                  <a:lnTo>
                    <a:pt x="0" y="0"/>
                  </a:lnTo>
                  <a:lnTo>
                    <a:pt x="49" y="55"/>
                  </a:lnTo>
                  <a:lnTo>
                    <a:pt x="1254" y="55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02672" y="410013"/>
            <a:ext cx="1019757" cy="147696"/>
            <a:chOff x="307975" y="639763"/>
            <a:chExt cx="2981326" cy="431800"/>
          </a:xfrm>
        </p:grpSpPr>
        <p:sp>
          <p:nvSpPr>
            <p:cNvPr id="51" name="Freeform 117"/>
            <p:cNvSpPr>
              <a:spLocks/>
            </p:cNvSpPr>
            <p:nvPr userDrawn="1"/>
          </p:nvSpPr>
          <p:spPr bwMode="auto">
            <a:xfrm>
              <a:off x="871538" y="873125"/>
              <a:ext cx="2417763" cy="77788"/>
            </a:xfrm>
            <a:custGeom>
              <a:avLst/>
              <a:gdLst>
                <a:gd name="T0" fmla="*/ 0 w 1523"/>
                <a:gd name="T1" fmla="*/ 0 h 49"/>
                <a:gd name="T2" fmla="*/ 49 w 1523"/>
                <a:gd name="T3" fmla="*/ 49 h 49"/>
                <a:gd name="T4" fmla="*/ 1490 w 1523"/>
                <a:gd name="T5" fmla="*/ 49 h 49"/>
                <a:gd name="T6" fmla="*/ 1523 w 1523"/>
                <a:gd name="T7" fmla="*/ 0 h 49"/>
                <a:gd name="T8" fmla="*/ 0 w 15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3" h="49">
                  <a:moveTo>
                    <a:pt x="0" y="0"/>
                  </a:moveTo>
                  <a:lnTo>
                    <a:pt x="49" y="49"/>
                  </a:lnTo>
                  <a:lnTo>
                    <a:pt x="1490" y="49"/>
                  </a:ln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 userDrawn="1"/>
          </p:nvSpPr>
          <p:spPr bwMode="auto">
            <a:xfrm>
              <a:off x="585788" y="760413"/>
              <a:ext cx="2697163" cy="74613"/>
            </a:xfrm>
            <a:custGeom>
              <a:avLst/>
              <a:gdLst>
                <a:gd name="T0" fmla="*/ 1699 w 1699"/>
                <a:gd name="T1" fmla="*/ 47 h 47"/>
                <a:gd name="T2" fmla="*/ 62 w 1699"/>
                <a:gd name="T3" fmla="*/ 47 h 47"/>
                <a:gd name="T4" fmla="*/ 0 w 1699"/>
                <a:gd name="T5" fmla="*/ 0 h 47"/>
                <a:gd name="T6" fmla="*/ 1618 w 1699"/>
                <a:gd name="T7" fmla="*/ 0 h 47"/>
                <a:gd name="T8" fmla="*/ 1699 w 169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9" h="47">
                  <a:moveTo>
                    <a:pt x="1699" y="47"/>
                  </a:moveTo>
                  <a:lnTo>
                    <a:pt x="62" y="47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99" y="47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 userDrawn="1"/>
          </p:nvSpPr>
          <p:spPr bwMode="auto">
            <a:xfrm>
              <a:off x="307975" y="639763"/>
              <a:ext cx="2809875" cy="90488"/>
            </a:xfrm>
            <a:custGeom>
              <a:avLst/>
              <a:gdLst>
                <a:gd name="T0" fmla="*/ 0 w 1770"/>
                <a:gd name="T1" fmla="*/ 0 h 57"/>
                <a:gd name="T2" fmla="*/ 1704 w 1770"/>
                <a:gd name="T3" fmla="*/ 0 h 57"/>
                <a:gd name="T4" fmla="*/ 1770 w 1770"/>
                <a:gd name="T5" fmla="*/ 57 h 57"/>
                <a:gd name="T6" fmla="*/ 69 w 1770"/>
                <a:gd name="T7" fmla="*/ 57 h 57"/>
                <a:gd name="T8" fmla="*/ 0 w 177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57">
                  <a:moveTo>
                    <a:pt x="0" y="0"/>
                  </a:moveTo>
                  <a:lnTo>
                    <a:pt x="1704" y="0"/>
                  </a:lnTo>
                  <a:lnTo>
                    <a:pt x="1770" y="57"/>
                  </a:lnTo>
                  <a:lnTo>
                    <a:pt x="6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0"/>
            <p:cNvSpPr>
              <a:spLocks/>
            </p:cNvSpPr>
            <p:nvPr userDrawn="1"/>
          </p:nvSpPr>
          <p:spPr bwMode="auto">
            <a:xfrm>
              <a:off x="1177925" y="984250"/>
              <a:ext cx="2041525" cy="87313"/>
            </a:xfrm>
            <a:custGeom>
              <a:avLst/>
              <a:gdLst>
                <a:gd name="T0" fmla="*/ 0 w 1286"/>
                <a:gd name="T1" fmla="*/ 0 h 55"/>
                <a:gd name="T2" fmla="*/ 1286 w 1286"/>
                <a:gd name="T3" fmla="*/ 0 h 55"/>
                <a:gd name="T4" fmla="*/ 1236 w 1286"/>
                <a:gd name="T5" fmla="*/ 55 h 55"/>
                <a:gd name="T6" fmla="*/ 31 w 1286"/>
                <a:gd name="T7" fmla="*/ 55 h 55"/>
                <a:gd name="T8" fmla="*/ 0 w 128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55">
                  <a:moveTo>
                    <a:pt x="0" y="0"/>
                  </a:moveTo>
                  <a:lnTo>
                    <a:pt x="1286" y="0"/>
                  </a:lnTo>
                  <a:lnTo>
                    <a:pt x="1236" y="55"/>
                  </a:lnTo>
                  <a:lnTo>
                    <a:pt x="3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81789" y="527844"/>
            <a:ext cx="457750" cy="213400"/>
            <a:chOff x="2878138" y="984250"/>
            <a:chExt cx="1338263" cy="623888"/>
          </a:xfrm>
        </p:grpSpPr>
        <p:sp>
          <p:nvSpPr>
            <p:cNvPr id="56" name="Freeform 151"/>
            <p:cNvSpPr>
              <a:spLocks/>
            </p:cNvSpPr>
            <p:nvPr userDrawn="1"/>
          </p:nvSpPr>
          <p:spPr bwMode="auto">
            <a:xfrm>
              <a:off x="3230563" y="1179513"/>
              <a:ext cx="952500" cy="206375"/>
            </a:xfrm>
            <a:custGeom>
              <a:avLst/>
              <a:gdLst>
                <a:gd name="T0" fmla="*/ 219 w 254"/>
                <a:gd name="T1" fmla="*/ 55 h 55"/>
                <a:gd name="T2" fmla="*/ 254 w 254"/>
                <a:gd name="T3" fmla="*/ 0 h 55"/>
                <a:gd name="T4" fmla="*/ 254 w 254"/>
                <a:gd name="T5" fmla="*/ 0 h 55"/>
                <a:gd name="T6" fmla="*/ 0 w 254"/>
                <a:gd name="T7" fmla="*/ 0 h 55"/>
                <a:gd name="T8" fmla="*/ 0 w 254"/>
                <a:gd name="T9" fmla="*/ 55 h 55"/>
                <a:gd name="T10" fmla="*/ 219 w 25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55">
                  <a:moveTo>
                    <a:pt x="219" y="55"/>
                  </a:moveTo>
                  <a:cubicBezTo>
                    <a:pt x="233" y="39"/>
                    <a:pt x="245" y="2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1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2"/>
            <p:cNvSpPr>
              <a:spLocks/>
            </p:cNvSpPr>
            <p:nvPr userDrawn="1"/>
          </p:nvSpPr>
          <p:spPr bwMode="auto">
            <a:xfrm>
              <a:off x="3230563" y="984250"/>
              <a:ext cx="985838" cy="195263"/>
            </a:xfrm>
            <a:custGeom>
              <a:avLst/>
              <a:gdLst>
                <a:gd name="T0" fmla="*/ 254 w 263"/>
                <a:gd name="T1" fmla="*/ 52 h 52"/>
                <a:gd name="T2" fmla="*/ 263 w 263"/>
                <a:gd name="T3" fmla="*/ 23 h 52"/>
                <a:gd name="T4" fmla="*/ 203 w 263"/>
                <a:gd name="T5" fmla="*/ 23 h 52"/>
                <a:gd name="T6" fmla="*/ 182 w 263"/>
                <a:gd name="T7" fmla="*/ 0 h 52"/>
                <a:gd name="T8" fmla="*/ 0 w 263"/>
                <a:gd name="T9" fmla="*/ 0 h 52"/>
                <a:gd name="T10" fmla="*/ 0 w 263"/>
                <a:gd name="T11" fmla="*/ 52 h 52"/>
                <a:gd name="T12" fmla="*/ 254 w 26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52">
                  <a:moveTo>
                    <a:pt x="254" y="52"/>
                  </a:moveTo>
                  <a:cubicBezTo>
                    <a:pt x="257" y="42"/>
                    <a:pt x="260" y="33"/>
                    <a:pt x="26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254" y="52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3"/>
            <p:cNvSpPr>
              <a:spLocks/>
            </p:cNvSpPr>
            <p:nvPr userDrawn="1"/>
          </p:nvSpPr>
          <p:spPr bwMode="auto">
            <a:xfrm>
              <a:off x="3230563" y="1385888"/>
              <a:ext cx="820738" cy="222250"/>
            </a:xfrm>
            <a:custGeom>
              <a:avLst/>
              <a:gdLst>
                <a:gd name="T0" fmla="*/ 0 w 219"/>
                <a:gd name="T1" fmla="*/ 38 h 59"/>
                <a:gd name="T2" fmla="*/ 84 w 219"/>
                <a:gd name="T3" fmla="*/ 59 h 59"/>
                <a:gd name="T4" fmla="*/ 219 w 219"/>
                <a:gd name="T5" fmla="*/ 0 h 59"/>
                <a:gd name="T6" fmla="*/ 0 w 219"/>
                <a:gd name="T7" fmla="*/ 0 h 59"/>
                <a:gd name="T8" fmla="*/ 0 w 21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9">
                  <a:moveTo>
                    <a:pt x="0" y="38"/>
                  </a:moveTo>
                  <a:cubicBezTo>
                    <a:pt x="25" y="51"/>
                    <a:pt x="54" y="59"/>
                    <a:pt x="84" y="59"/>
                  </a:cubicBezTo>
                  <a:cubicBezTo>
                    <a:pt x="138" y="59"/>
                    <a:pt x="185" y="36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4"/>
            <p:cNvSpPr>
              <a:spLocks/>
            </p:cNvSpPr>
            <p:nvPr userDrawn="1"/>
          </p:nvSpPr>
          <p:spPr bwMode="auto">
            <a:xfrm>
              <a:off x="2878138" y="984250"/>
              <a:ext cx="352425" cy="544513"/>
            </a:xfrm>
            <a:custGeom>
              <a:avLst/>
              <a:gdLst>
                <a:gd name="T0" fmla="*/ 91 w 94"/>
                <a:gd name="T1" fmla="*/ 0 h 145"/>
                <a:gd name="T2" fmla="*/ 70 w 94"/>
                <a:gd name="T3" fmla="*/ 23 h 145"/>
                <a:gd name="T4" fmla="*/ 0 w 94"/>
                <a:gd name="T5" fmla="*/ 23 h 145"/>
                <a:gd name="T6" fmla="*/ 80 w 94"/>
                <a:gd name="T7" fmla="*/ 137 h 145"/>
                <a:gd name="T8" fmla="*/ 94 w 94"/>
                <a:gd name="T9" fmla="*/ 145 h 145"/>
                <a:gd name="T10" fmla="*/ 94 w 94"/>
                <a:gd name="T11" fmla="*/ 0 h 145"/>
                <a:gd name="T12" fmla="*/ 91 w 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45">
                  <a:moveTo>
                    <a:pt x="91" y="0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71"/>
                    <a:pt x="40" y="111"/>
                    <a:pt x="80" y="137"/>
                  </a:cubicBezTo>
                  <a:cubicBezTo>
                    <a:pt x="84" y="140"/>
                    <a:pt x="89" y="143"/>
                    <a:pt x="94" y="145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4800" y="992886"/>
            <a:ext cx="949709" cy="54864"/>
          </a:xfrm>
          <a:prstGeom prst="rect">
            <a:avLst/>
          </a:prstGeom>
          <a:solidFill>
            <a:srgbClr val="BF9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228600" y="357604"/>
            <a:ext cx="6248400" cy="553998"/>
          </a:xfrm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BF8823"/>
                </a:solidFill>
              </a:rPr>
              <a:t>DUBAI, TRANSSHIPMENT HUB</a:t>
            </a:r>
            <a:endParaRPr lang="en-US" sz="3000" b="1" dirty="0">
              <a:solidFill>
                <a:srgbClr val="BF8823"/>
              </a:solidFill>
            </a:endParaRPr>
          </a:p>
        </p:txBody>
      </p:sp>
      <p:grpSp>
        <p:nvGrpSpPr>
          <p:cNvPr id="1705" name="Group 1704"/>
          <p:cNvGrpSpPr/>
          <p:nvPr/>
        </p:nvGrpSpPr>
        <p:grpSpPr>
          <a:xfrm>
            <a:off x="150350" y="1597734"/>
            <a:ext cx="6270414" cy="3094582"/>
            <a:chOff x="416948" y="1780672"/>
            <a:chExt cx="5879578" cy="290169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400" y="1780673"/>
              <a:ext cx="5877126" cy="29016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577" y="3100889"/>
              <a:ext cx="416386" cy="2819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0294" y="3202989"/>
              <a:ext cx="101427" cy="7607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0158" y="1867836"/>
              <a:ext cx="2788924" cy="118843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6558" y="1900939"/>
              <a:ext cx="897833" cy="115807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8951" y="3008553"/>
              <a:ext cx="581206" cy="55084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4890" y="3006547"/>
              <a:ext cx="1110365" cy="1244823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6948" y="1780672"/>
              <a:ext cx="2563381" cy="2901695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79549" y="2678419"/>
              <a:ext cx="1435666" cy="1162413"/>
            </a:xfrm>
            <a:prstGeom prst="rect">
              <a:avLst/>
            </a:prstGeom>
          </p:spPr>
        </p:pic>
      </p:grpSp>
      <p:sp>
        <p:nvSpPr>
          <p:cNvPr id="126" name="TextBox 125"/>
          <p:cNvSpPr txBox="1"/>
          <p:nvPr/>
        </p:nvSpPr>
        <p:spPr>
          <a:xfrm>
            <a:off x="6524904" y="1900939"/>
            <a:ext cx="239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MBM facilitates transshipments of cargo to Upper Gulf, Iraq (Erbil, Umm Qasr), CIS nations &amp;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Sea Air &amp; Air to Air transshipments from Far East to Europe &amp; America</a:t>
            </a:r>
            <a:endParaRPr lang="en-US" sz="1600" dirty="0"/>
          </a:p>
        </p:txBody>
      </p:sp>
      <p:grpSp>
        <p:nvGrpSpPr>
          <p:cNvPr id="579" name="Group 578"/>
          <p:cNvGrpSpPr/>
          <p:nvPr/>
        </p:nvGrpSpPr>
        <p:grpSpPr>
          <a:xfrm>
            <a:off x="1435914" y="2387322"/>
            <a:ext cx="3329435" cy="1454549"/>
            <a:chOff x="1435914" y="2387322"/>
            <a:chExt cx="3329435" cy="1454549"/>
          </a:xfrm>
        </p:grpSpPr>
        <p:grpSp>
          <p:nvGrpSpPr>
            <p:cNvPr id="1714" name="Group 72"/>
            <p:cNvGrpSpPr>
              <a:grpSpLocks noChangeAspect="1"/>
            </p:cNvGrpSpPr>
            <p:nvPr/>
          </p:nvGrpSpPr>
          <p:grpSpPr bwMode="auto">
            <a:xfrm>
              <a:off x="1435914" y="2387322"/>
              <a:ext cx="3329435" cy="1454549"/>
              <a:chOff x="426" y="548"/>
              <a:chExt cx="4903" cy="2142"/>
            </a:xfrm>
          </p:grpSpPr>
          <p:sp>
            <p:nvSpPr>
              <p:cNvPr id="1722" name="Line 73"/>
              <p:cNvSpPr>
                <a:spLocks noChangeShapeType="1"/>
              </p:cNvSpPr>
              <p:nvPr/>
            </p:nvSpPr>
            <p:spPr bwMode="auto">
              <a:xfrm flipH="1" flipV="1">
                <a:off x="426" y="861"/>
                <a:ext cx="3834" cy="843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Line 74"/>
              <p:cNvSpPr>
                <a:spLocks noChangeShapeType="1"/>
              </p:cNvSpPr>
              <p:nvPr/>
            </p:nvSpPr>
            <p:spPr bwMode="auto">
              <a:xfrm flipH="1">
                <a:off x="1373" y="1704"/>
                <a:ext cx="2887" cy="986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Line 75"/>
              <p:cNvSpPr>
                <a:spLocks noChangeShapeType="1"/>
              </p:cNvSpPr>
              <p:nvPr/>
            </p:nvSpPr>
            <p:spPr bwMode="auto">
              <a:xfrm flipH="1" flipV="1">
                <a:off x="3114" y="880"/>
                <a:ext cx="1146" cy="824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Line 76"/>
              <p:cNvSpPr>
                <a:spLocks noChangeShapeType="1"/>
              </p:cNvSpPr>
              <p:nvPr/>
            </p:nvSpPr>
            <p:spPr bwMode="auto">
              <a:xfrm flipV="1">
                <a:off x="4260" y="548"/>
                <a:ext cx="946" cy="1156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Line 77"/>
              <p:cNvSpPr>
                <a:spLocks noChangeShapeType="1"/>
              </p:cNvSpPr>
              <p:nvPr/>
            </p:nvSpPr>
            <p:spPr bwMode="auto">
              <a:xfrm flipV="1">
                <a:off x="4260" y="1240"/>
                <a:ext cx="1069" cy="464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Line 78"/>
              <p:cNvSpPr>
                <a:spLocks noChangeShapeType="1"/>
              </p:cNvSpPr>
              <p:nvPr/>
            </p:nvSpPr>
            <p:spPr bwMode="auto">
              <a:xfrm>
                <a:off x="4260" y="1704"/>
                <a:ext cx="747" cy="29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79"/>
              <p:cNvSpPr>
                <a:spLocks noChangeShapeType="1"/>
              </p:cNvSpPr>
              <p:nvPr/>
            </p:nvSpPr>
            <p:spPr bwMode="auto">
              <a:xfrm flipH="1">
                <a:off x="3926" y="1704"/>
                <a:ext cx="334" cy="29"/>
              </a:xfrm>
              <a:prstGeom prst="line">
                <a:avLst/>
              </a:prstGeom>
              <a:noFill/>
              <a:ln w="1270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80"/>
              <p:cNvSpPr>
                <a:spLocks noChangeShapeType="1"/>
              </p:cNvSpPr>
              <p:nvPr/>
            </p:nvSpPr>
            <p:spPr bwMode="auto">
              <a:xfrm flipH="1">
                <a:off x="3464" y="1704"/>
                <a:ext cx="796" cy="607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8" name="Oval 577"/>
            <p:cNvSpPr/>
            <p:nvPr/>
          </p:nvSpPr>
          <p:spPr>
            <a:xfrm flipH="1">
              <a:off x="3995701" y="3143441"/>
              <a:ext cx="57098" cy="554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741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5" grpId="0"/>
      <p:bldP spid="12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338</Words>
  <Application>Microsoft Office PowerPoint</Application>
  <PresentationFormat>On-screen Show (16:9)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Office Theme</vt:lpstr>
      <vt:lpstr>PART OF MBM GROUP OF COMPANIES</vt:lpstr>
      <vt:lpstr>PowerPoint Presentation</vt:lpstr>
      <vt:lpstr>PowerPoint Presentation</vt:lpstr>
      <vt:lpstr>PowerPoint Presentation</vt:lpstr>
      <vt:lpstr>PowerPoint Presentation</vt:lpstr>
      <vt:lpstr>STRENGTHS</vt:lpstr>
      <vt:lpstr>COMMODITIES &amp; PRODUCTS HANDLED</vt:lpstr>
      <vt:lpstr>COMMODITIES &amp; PRODUCTS HANDLED</vt:lpstr>
      <vt:lpstr>DUBAI, TRANSSHIPMENT HUB</vt:lpstr>
      <vt:lpstr>VISION 2020</vt:lpstr>
      <vt:lpstr>FUTURE VISION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Parallel Solutions Technology</dc:creator>
  <cp:lastModifiedBy>Rekha Nair</cp:lastModifiedBy>
  <cp:revision>773</cp:revision>
  <cp:lastPrinted>2015-06-16T11:50:07Z</cp:lastPrinted>
  <dcterms:created xsi:type="dcterms:W3CDTF">2015-03-15T10:51:41Z</dcterms:created>
  <dcterms:modified xsi:type="dcterms:W3CDTF">2015-08-31T05:26:51Z</dcterms:modified>
</cp:coreProperties>
</file>